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9" r:id="rId4"/>
    <p:sldId id="260" r:id="rId5"/>
    <p:sldId id="295" r:id="rId6"/>
    <p:sldId id="294" r:id="rId7"/>
    <p:sldId id="258" r:id="rId8"/>
    <p:sldId id="296" r:id="rId9"/>
    <p:sldId id="261" r:id="rId10"/>
    <p:sldId id="262" r:id="rId11"/>
    <p:sldId id="263" r:id="rId12"/>
    <p:sldId id="264" r:id="rId13"/>
    <p:sldId id="265" r:id="rId14"/>
    <p:sldId id="266" r:id="rId15"/>
    <p:sldId id="267" r:id="rId16"/>
    <p:sldId id="268" r:id="rId17"/>
    <p:sldId id="272" r:id="rId18"/>
    <p:sldId id="274" r:id="rId19"/>
  </p:sldIdLst>
  <p:sldSz cx="18288000" cy="10287000"/>
  <p:notesSz cx="6858000" cy="9144000"/>
  <p:embeddedFontLst>
    <p:embeddedFont>
      <p:font typeface="Barlow" panose="00000500000000000000" pitchFamily="2" charset="0"/>
      <p:regular r:id="rId21"/>
      <p:bold r:id="rId22"/>
      <p:italic r:id="rId23"/>
      <p:boldItalic r:id="rId24"/>
    </p:embeddedFont>
    <p:embeddedFont>
      <p:font typeface="Barlow Bold" panose="00000800000000000000" charset="0"/>
      <p:regular r:id="rId25"/>
    </p:embeddedFont>
    <p:embeddedFont>
      <p:font typeface="Barlow Condensed" panose="00000506000000000000" pitchFamily="2" charset="0"/>
      <p:regular r:id="rId26"/>
      <p:bold r:id="rId27"/>
      <p:italic r:id="rId28"/>
      <p:boldItalic r:id="rId29"/>
    </p:embeddedFont>
    <p:embeddedFont>
      <p:font typeface="Barlow Condensed Bold" panose="00000806000000000000" charset="0"/>
      <p:regular r:id="rId30"/>
    </p:embeddedFont>
    <p:embeddedFont>
      <p:font typeface="Barlow Medium" panose="00000600000000000000" pitchFamily="2" charset="0"/>
      <p:regular r:id="rId31"/>
      <p: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CA7303-E2DF-449D-A8D2-93F7C35F909C}" v="31" dt="2026-04-15T16:18:40.8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1138" y="26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15.04.2026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Jaarplan</a:t>
            </a:r>
            <a:r>
              <a:rPr lang="en-US" sz="1200" b="0" i="0" kern="1200" dirty="0">
                <a:solidFill>
                  <a:schemeClr val="tx1"/>
                </a:solidFill>
                <a:effectLst/>
                <a:latin typeface="+mn-lt"/>
                <a:ea typeface="+mn-ea"/>
                <a:cs typeface="+mn-cs"/>
              </a:rPr>
              <a:t> Marketing &amp; Communicatie 2026</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Dress for Success Nederland</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Strategische aanpak voor duurzame groei en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3051555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lvl="0"/>
            <a:r>
              <a:rPr lang="nl-NL" sz="1200" b="1" kern="1200" dirty="0">
                <a:solidFill>
                  <a:schemeClr val="tx1"/>
                </a:solidFill>
                <a:effectLst/>
                <a:latin typeface="+mn-lt"/>
                <a:ea typeface="+mn-ea"/>
                <a:cs typeface="+mn-cs"/>
              </a:rPr>
              <a:t>Nieuwkomers:</a:t>
            </a:r>
            <a:br>
              <a:rPr lang="nl-NL" sz="1200" b="1" kern="1200" dirty="0">
                <a:solidFill>
                  <a:schemeClr val="tx1"/>
                </a:solidFill>
                <a:effectLst/>
                <a:latin typeface="+mn-lt"/>
                <a:ea typeface="+mn-ea"/>
                <a:cs typeface="+mn-cs"/>
              </a:rPr>
            </a:br>
            <a:r>
              <a:rPr lang="nl-NL" sz="1200" b="1" kern="1200" dirty="0">
                <a:solidFill>
                  <a:schemeClr val="tx1"/>
                </a:solidFill>
                <a:effectLst/>
                <a:latin typeface="+mn-lt"/>
                <a:ea typeface="+mn-ea"/>
                <a:cs typeface="+mn-cs"/>
              </a:rPr>
              <a:t>Ook deze groep valt uiteen in verschillende groepen:</a:t>
            </a:r>
            <a:r>
              <a:rPr lang="nl-N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Asielzoekers: mensen die bescherming zoeken in Nederland en die nog in een asielprocedure zitten. Zij mogen werken, maar onder strikte voorwaarden, ook voor vrijwilligerswerk. Contact verloopt via IND of COA.</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Statushouders: deze mensen hebben inmiddels een verblijfsvergunning en mogen gewoon werken in Nederland. Bij deze groep is de prikkel om te werken hoog (onafhankelijkheid). Groep is ook te bereiken via COA of IND.</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Arbeidsmigranten: afkomstig uit ander EU-land, zij komen voor werk naar Nederland. Kunnen dus ook bemiddeld worden. Prikkel om te werken in Nederland is de facto heel hoog. Hoe deze groep te bereiken: lastig, geen één manier. </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Gezinsherenigers: mensen die voor familie naar Nederland komen.  Deze groep is te bereiken via de statushouders of via COA en IND.</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De statushouders zijn de meest aantrekkelijke groep om te richten. Zij mogen ook werken, en willen vaak werken. De groep arbeidsmigranten is aantrekkelijk, maar is niet makkelijk te bereiken.</a:t>
            </a:r>
            <a:endParaRPr lang="en-US"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2575007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lvl="0"/>
            <a:r>
              <a:rPr lang="nl-NL" sz="1200" b="1" kern="1200" dirty="0">
                <a:solidFill>
                  <a:schemeClr val="tx1"/>
                </a:solidFill>
                <a:effectLst/>
                <a:latin typeface="+mn-lt"/>
                <a:ea typeface="+mn-ea"/>
                <a:cs typeface="+mn-cs"/>
              </a:rPr>
              <a:t>Studenten</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Studenten vormen ook een brede, uiteenlopende groep van hoog naar lager opgeleid. Deze grote groep kan wellicht goed bereikt worden door de verschillende winkels zelf (bijvoorbeeld die in studentensteden gevestigd zijn).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363124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Dit zijn diverse voorbeelden van powerpoint pagina’s die je kunt gebruiken. Het is niet nodig om alle type pagina’s door elkaar te gebruiken, kijk wat het beste past bij jouw presentatie. </a:t>
            </a:r>
          </a:p>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nl-NL" sz="1200" dirty="0"/>
              <a:t>Dress for Success NL bestaat uit 10 winkels (zelfstandige stichtingen) met uiteenlopende marketing/communicatie-aanpakken.</a:t>
            </a:r>
          </a:p>
          <a:p>
            <a:r>
              <a:rPr lang="nl-NL" sz="1200" dirty="0"/>
              <a:t>De bekendheid blijft achter; er is behoefte aan samenhang, templates, gezamenlijke kalender, gezamenlijke folder voor de opslag van documenten (Google drive), gezamenlijke website en (optioneel) een corporate video en landelijke </a:t>
            </a:r>
            <a:r>
              <a:rPr lang="nl-NL" sz="1200" dirty="0" err="1"/>
              <a:t>DressforSuccess</a:t>
            </a:r>
            <a:r>
              <a:rPr lang="nl-NL" sz="1200" dirty="0"/>
              <a:t> campagne.</a:t>
            </a:r>
          </a:p>
          <a:p>
            <a:r>
              <a:rPr lang="nl-NL" sz="1200" dirty="0"/>
              <a:t>De Deloitte routekaart die een aantal jaar geleden is uitgevoerd noemt website </a:t>
            </a:r>
            <a:r>
              <a:rPr lang="nl-NL" sz="1200" dirty="0" err="1"/>
              <a:t>redesign</a:t>
            </a:r>
            <a:r>
              <a:rPr lang="nl-NL" sz="1200" dirty="0"/>
              <a:t> en landelijke </a:t>
            </a:r>
            <a:r>
              <a:rPr lang="nl-NL" sz="1200" dirty="0" err="1"/>
              <a:t>social</a:t>
            </a:r>
            <a:r>
              <a:rPr lang="nl-NL" sz="1200" dirty="0"/>
              <a:t> media planning als prioriteiten binnen de pijler Positionering.</a:t>
            </a:r>
          </a:p>
          <a:p>
            <a:r>
              <a:rPr lang="nl-NL" sz="1200" dirty="0"/>
              <a:t>Visie: Een wereld waarin mensen floreren – in werk én leven.</a:t>
            </a:r>
          </a:p>
          <a:p>
            <a:r>
              <a:rPr lang="nl-NL" sz="1200" dirty="0"/>
              <a:t>Onze waarden: Probleemoplossend, Verantwoordelijkheid, Respect, Waardering, Veerkracht</a:t>
            </a:r>
          </a:p>
          <a:p>
            <a:r>
              <a:rPr lang="nl-NL" sz="1200" dirty="0"/>
              <a:t>Positionering: Dress for Success is een toonaangevende, internationale non-profitorganisatie mensen met achterstand tot de arbeidsmarkt (uitkeringsgerechtigden, nieuwkomers, studenten) ondersteunt bij het versterken van hun zelfvertrouwen en het realiseren van economische vooruitgang. Via ons wereldwijde netwerk bieden wij integrale ondersteuning gedurende de hele loopbaan.</a:t>
            </a:r>
          </a:p>
          <a:p>
            <a:r>
              <a:rPr lang="nl-NL" sz="1200" dirty="0"/>
              <a:t>Karakter &amp; persoonlijkheid: Wij zijn een dynamische motivator: betrokken, aanmoedigend en toekomstgericht.</a:t>
            </a:r>
          </a:p>
          <a:p>
            <a:r>
              <a:rPr lang="nl-NL" sz="1200" dirty="0"/>
              <a:t>Merktoon &amp; stem: Deskundig, realistisch, optimistisch, empathisch en helder.</a:t>
            </a:r>
          </a:p>
          <a:p>
            <a:r>
              <a:rPr lang="nl-NL" sz="1200" dirty="0" err="1"/>
              <a:t>TaglineNL</a:t>
            </a:r>
            <a:r>
              <a:rPr lang="nl-NL" sz="1200" dirty="0"/>
              <a:t>: Vol zelfvertrouwen een nieuwe start </a:t>
            </a:r>
          </a:p>
          <a:p>
            <a:r>
              <a:rPr lang="nl-NL" sz="1200" dirty="0"/>
              <a:t>Global </a:t>
            </a:r>
            <a:r>
              <a:rPr lang="nl-NL" sz="1200" dirty="0" err="1"/>
              <a:t>rebranding</a:t>
            </a:r>
            <a:r>
              <a:rPr lang="nl-NL" sz="1200" dirty="0"/>
              <a:t> en alle ondersteunende middelen, de </a:t>
            </a:r>
            <a:r>
              <a:rPr lang="nl-NL" sz="1200" dirty="0" err="1"/>
              <a:t>rebranding</a:t>
            </a:r>
            <a:r>
              <a:rPr lang="nl-NL" sz="1200" dirty="0"/>
              <a:t> campagne “Success Starts </a:t>
            </a:r>
            <a:r>
              <a:rPr lang="nl-NL" sz="1200" dirty="0" err="1"/>
              <a:t>Now</a:t>
            </a:r>
            <a:r>
              <a:rPr lang="nl-NL" sz="1200" dirty="0"/>
              <a:t>” met de 5D’s (Dream, Dress, </a:t>
            </a:r>
            <a:r>
              <a:rPr lang="nl-NL" sz="1200" dirty="0" err="1"/>
              <a:t>Develop</a:t>
            </a:r>
            <a:r>
              <a:rPr lang="nl-NL" sz="1200" dirty="0"/>
              <a:t>, Drive, </a:t>
            </a:r>
            <a:r>
              <a:rPr lang="nl-NL" sz="1200" dirty="0" err="1"/>
              <a:t>Donate</a:t>
            </a:r>
            <a:r>
              <a:rPr lang="nl-NL" sz="1200" dirty="0"/>
              <a:t>), die we voor Nederland willen vertalen naar: Droom, </a:t>
            </a:r>
            <a:r>
              <a:rPr lang="nl-NL" sz="1200" dirty="0" err="1"/>
              <a:t>DressforSuccess</a:t>
            </a:r>
            <a:r>
              <a:rPr lang="nl-NL" sz="1200" dirty="0"/>
              <a:t>, Door ontwikkelen, Daadkracht, Doorgeven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826463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lvl="0"/>
            <a:r>
              <a:rPr lang="nl-NL" sz="1200" kern="1200" dirty="0">
                <a:solidFill>
                  <a:schemeClr val="tx1"/>
                </a:solidFill>
                <a:effectLst/>
                <a:latin typeface="+mn-lt"/>
                <a:ea typeface="+mn-ea"/>
                <a:cs typeface="+mn-cs"/>
              </a:rPr>
              <a:t>Klantgroei: # aanmeldingen per winkel (maandelijks), # kleedsessies per winkel (maandelijks), no-show % (maandelijks).</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Doorverwijzing: # actieve verwijzers per winkel, # doorverwijzingen per kanaal (gemeente/UWV/werkbedrijf/COA/welzijn/onderwijs).</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Website: bezoekers, winkelzoeker-klik, conversie naar contact/afspraak, herkomst verkeer.</a:t>
            </a:r>
            <a:endParaRPr lang="en-US" sz="1200" kern="1200" dirty="0">
              <a:solidFill>
                <a:schemeClr val="tx1"/>
              </a:solidFill>
              <a:effectLst/>
              <a:latin typeface="+mn-lt"/>
              <a:ea typeface="+mn-ea"/>
              <a:cs typeface="+mn-cs"/>
            </a:endParaRPr>
          </a:p>
          <a:p>
            <a:pPr lvl="0"/>
            <a:r>
              <a:rPr lang="nl-NL" sz="1200" kern="1200" dirty="0" err="1">
                <a:solidFill>
                  <a:schemeClr val="tx1"/>
                </a:solidFill>
                <a:effectLst/>
                <a:latin typeface="+mn-lt"/>
                <a:ea typeface="+mn-ea"/>
                <a:cs typeface="+mn-cs"/>
              </a:rPr>
              <a:t>Social</a:t>
            </a:r>
            <a:r>
              <a:rPr lang="nl-NL" sz="1200" kern="1200" dirty="0">
                <a:solidFill>
                  <a:schemeClr val="tx1"/>
                </a:solidFill>
                <a:effectLst/>
                <a:latin typeface="+mn-lt"/>
                <a:ea typeface="+mn-ea"/>
                <a:cs typeface="+mn-cs"/>
              </a:rPr>
              <a:t>: bereik/engagement per kanaal, klik naar website, groei volgers landelijk en lokaal.</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Fondsenwerving: # leadgesprekken, # partners/sponsors, opbrengst (landelijk + lokaal), conversie sponsorpagina. Doel: 2 grote fondsen: Appeltjes van Oranje (Oranje fonds) en </a:t>
            </a:r>
            <a:r>
              <a:rPr lang="nl-NL" sz="1200" kern="1200" dirty="0" err="1">
                <a:solidFill>
                  <a:schemeClr val="tx1"/>
                </a:solidFill>
                <a:effectLst/>
                <a:latin typeface="+mn-lt"/>
                <a:ea typeface="+mn-ea"/>
                <a:cs typeface="+mn-cs"/>
              </a:rPr>
              <a:t>Goldschmeding</a:t>
            </a:r>
            <a:r>
              <a:rPr lang="nl-NL" sz="1200" kern="1200" dirty="0">
                <a:solidFill>
                  <a:schemeClr val="tx1"/>
                </a:solidFill>
                <a:effectLst/>
                <a:latin typeface="+mn-lt"/>
                <a:ea typeface="+mn-ea"/>
                <a:cs typeface="+mn-cs"/>
              </a:rPr>
              <a:t> fonds. (2025 Wij en de maatschappij)</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2449789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Organisatie VS versus Nederland en de doelgroep van Dress for Success</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Om succesvol te zijn als organisatie Dress for Succes Nederland is het belangrijk de doelen en de scope voor de Nederlandse organisatie op een rij te hebben. </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 de Verenigde Staten is het uitgangspunt: versterken van de economisch onafhankelijke positie van </a:t>
            </a:r>
            <a:r>
              <a:rPr lang="nl-NL" sz="1200" b="1" kern="1200" dirty="0">
                <a:solidFill>
                  <a:schemeClr val="tx1"/>
                </a:solidFill>
                <a:effectLst/>
                <a:latin typeface="+mn-lt"/>
                <a:ea typeface="+mn-ea"/>
                <a:cs typeface="+mn-cs"/>
              </a:rPr>
              <a:t>vrouwen</a:t>
            </a:r>
            <a:r>
              <a:rPr lang="nl-NL" sz="1200" kern="1200" dirty="0">
                <a:solidFill>
                  <a:schemeClr val="tx1"/>
                </a:solidFill>
                <a:effectLst/>
                <a:latin typeface="+mn-lt"/>
                <a:ea typeface="+mn-ea"/>
                <a:cs typeface="+mn-cs"/>
              </a:rPr>
              <a:t> door het bieden van een (globaal) netwerk van ondersteuning op het gebied van kleding en de ontwikkeling van professionele vaardigheden en hulp bij loopbaanontwikkeling. </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 de Nederlandse organisatie is de focus op specifiek vrouwen losgelaten, en ligt de focus op “klanten” (plan 2026) - ‘mannen en vrouwen met een minimuminkomen, studenten, mensen via het COA’.</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184553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A7DED-1543-A2C9-ED64-E69DFEB16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1D92E-B3E6-D2DF-5E7D-7FA8D7D8648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DA0653BD-B2FE-5EDA-D93E-152E0EAF9652}"/>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5. </a:t>
            </a:r>
            <a:r>
              <a:rPr lang="en-US" sz="1200" b="1" kern="1200" dirty="0" err="1">
                <a:solidFill>
                  <a:schemeClr val="tx1"/>
                </a:solidFill>
                <a:effectLst/>
                <a:latin typeface="+mn-lt"/>
                <a:ea typeface="+mn-ea"/>
                <a:cs typeface="+mn-cs"/>
              </a:rPr>
              <a:t>Doelgroepen</a:t>
            </a:r>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Stakeholders:</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Klanten (uitkeringsgerechtigden, nieuwkomers, studenten): duidelijkheid, laagdrempeligheid, waardigheid en praktische route naar afspraak.</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Verwijzers: eenvoudige doorverwijsflow, vertrouwen en top-of-mind blijven.</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Vrijwilligers: betekenis, community, flexibiliteit, waardering/training.</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Sponsors/partners: heldere propositie, impactbewijs, activatiemogelijkheden.</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Interne doelgroep (winkels/bestuur/vrijwilligers + landelijk bestuur): consistentie, templates, planning, support en kennisdeling.</a:t>
            </a:r>
            <a:endParaRPr lang="en-US" sz="1200" kern="1200" dirty="0">
              <a:solidFill>
                <a:schemeClr val="tx1"/>
              </a:solidFill>
              <a:effectLst/>
              <a:latin typeface="+mn-lt"/>
              <a:ea typeface="+mn-ea"/>
              <a:cs typeface="+mn-cs"/>
            </a:endParaRPr>
          </a:p>
          <a:p>
            <a:endParaRPr lang="en-US" dirty="0"/>
          </a:p>
          <a:p>
            <a:r>
              <a:rPr lang="nl-NL" sz="1200" b="1" kern="1200" dirty="0">
                <a:solidFill>
                  <a:schemeClr val="tx1"/>
                </a:solidFill>
                <a:effectLst/>
                <a:latin typeface="+mn-lt"/>
                <a:ea typeface="+mn-ea"/>
                <a:cs typeface="+mn-cs"/>
              </a:rPr>
              <a:t>Analyse (</a:t>
            </a:r>
            <a:r>
              <a:rPr lang="nl-NL" sz="1200" b="1" kern="1200" dirty="0" err="1">
                <a:solidFill>
                  <a:schemeClr val="tx1"/>
                </a:solidFill>
                <a:effectLst/>
                <a:latin typeface="+mn-lt"/>
                <a:ea typeface="+mn-ea"/>
                <a:cs typeface="+mn-cs"/>
              </a:rPr>
              <a:t>to</a:t>
            </a:r>
            <a:r>
              <a:rPr lang="nl-NL" sz="1200" b="1" kern="1200" dirty="0">
                <a:solidFill>
                  <a:schemeClr val="tx1"/>
                </a:solidFill>
                <a:effectLst/>
                <a:latin typeface="+mn-lt"/>
                <a:ea typeface="+mn-ea"/>
                <a:cs typeface="+mn-cs"/>
              </a:rPr>
              <a:t> do)</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Profiel van de groep: grootte, sociaal-demografische kernmerken, psychosociale kenmerken/waarden</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Communicatiegedrag (hoe te bereiken en op welke toon)</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“Werkgedrag” wat zijn de ambities, mogelijkheden, etc.</a:t>
            </a: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FB93E42-61A2-6EBF-B98A-FCA4D770D1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9966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Pijler 1 – Meer klanten &amp; kleedsessies - </a:t>
            </a:r>
            <a:r>
              <a:rPr lang="en-US" sz="1200" b="0" i="0" kern="1200" dirty="0" err="1">
                <a:solidFill>
                  <a:schemeClr val="tx1"/>
                </a:solidFill>
                <a:effectLst/>
                <a:latin typeface="+mn-lt"/>
                <a:ea typeface="+mn-ea"/>
                <a:cs typeface="+mn-cs"/>
              </a:rPr>
              <a:t>Dominante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pijler</a:t>
            </a:r>
            <a:r>
              <a:rPr lang="en-US" sz="1200" b="0" i="0" kern="1200" dirty="0">
                <a:solidFill>
                  <a:schemeClr val="tx1"/>
                </a:solidFill>
                <a:effectLst/>
                <a:latin typeface="+mn-lt"/>
                <a:ea typeface="+mn-ea"/>
                <a:cs typeface="+mn-cs"/>
              </a:rPr>
              <a:t> -</a:t>
            </a:r>
            <a:r>
              <a:rPr lang="nl-NL" sz="1200" b="0" i="0" kern="1200" dirty="0">
                <a:solidFill>
                  <a:schemeClr val="tx1"/>
                </a:solidFill>
                <a:effectLst/>
                <a:latin typeface="+mn-lt"/>
                <a:ea typeface="+mn-ea"/>
                <a:cs typeface="+mn-cs"/>
              </a:rPr>
              <a:t>Landelijke </a:t>
            </a:r>
            <a:r>
              <a:rPr lang="nl-NL" sz="1200" b="0" i="0" kern="1200" dirty="0" err="1">
                <a:solidFill>
                  <a:schemeClr val="tx1"/>
                </a:solidFill>
                <a:effectLst/>
                <a:latin typeface="+mn-lt"/>
                <a:ea typeface="+mn-ea"/>
                <a:cs typeface="+mn-cs"/>
              </a:rPr>
              <a:t>doelgroepanalyse</a:t>
            </a:r>
            <a:r>
              <a:rPr lang="nl-NL" sz="1200" b="0" i="0" kern="1200" dirty="0">
                <a:solidFill>
                  <a:schemeClr val="tx1"/>
                </a:solidFill>
                <a:effectLst/>
                <a:latin typeface="+mn-lt"/>
                <a:ea typeface="+mn-ea"/>
                <a:cs typeface="+mn-cs"/>
              </a:rPr>
              <a:t>, samenwerking met lokale omroepen en UWV, ambassadeurs en lokale activatie via events en PR.</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Pijler 2 – </a:t>
            </a:r>
            <a:r>
              <a:rPr lang="en-US" sz="1200" b="0" i="0" kern="1200" dirty="0" err="1">
                <a:solidFill>
                  <a:schemeClr val="tx1"/>
                </a:solidFill>
                <a:effectLst/>
                <a:latin typeface="+mn-lt"/>
                <a:ea typeface="+mn-ea"/>
                <a:cs typeface="+mn-cs"/>
              </a:rPr>
              <a:t>Positionering</a:t>
            </a:r>
            <a:r>
              <a:rPr lang="en-US" sz="1200" b="0" i="0" kern="1200" dirty="0">
                <a:solidFill>
                  <a:schemeClr val="tx1"/>
                </a:solidFill>
                <a:effectLst/>
                <a:latin typeface="+mn-lt"/>
                <a:ea typeface="+mn-ea"/>
                <a:cs typeface="+mn-cs"/>
              </a:rPr>
              <a:t>: Rebranding &amp; </a:t>
            </a:r>
            <a:r>
              <a:rPr lang="en-US" sz="1200" b="0" i="0" kern="1200" dirty="0" err="1">
                <a:solidFill>
                  <a:schemeClr val="tx1"/>
                </a:solidFill>
                <a:effectLst/>
                <a:latin typeface="+mn-lt"/>
                <a:ea typeface="+mn-ea"/>
                <a:cs typeface="+mn-cs"/>
              </a:rPr>
              <a:t>consistente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merkbeleving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Nieuwe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huisstijl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landelijke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campagne</a:t>
            </a:r>
            <a:r>
              <a:rPr lang="en-US" sz="1200" b="0" i="0" kern="1200" dirty="0">
                <a:solidFill>
                  <a:schemeClr val="tx1"/>
                </a:solidFill>
                <a:effectLst/>
                <a:latin typeface="+mn-lt"/>
                <a:ea typeface="+mn-ea"/>
                <a:cs typeface="+mn-cs"/>
              </a:rPr>
              <a:t>, storytelling, social media planning, podcast en (</a:t>
            </a:r>
            <a:r>
              <a:rPr lang="en-US" sz="1200" b="0" i="0" kern="1200" dirty="0" err="1">
                <a:solidFill>
                  <a:schemeClr val="tx1"/>
                </a:solidFill>
                <a:effectLst/>
                <a:latin typeface="+mn-lt"/>
                <a:ea typeface="+mn-ea"/>
                <a:cs typeface="+mn-cs"/>
              </a:rPr>
              <a:t>optioneel</a:t>
            </a:r>
            <a:r>
              <a:rPr lang="en-US" sz="1200" b="0" i="0" kern="1200" dirty="0">
                <a:solidFill>
                  <a:schemeClr val="tx1"/>
                </a:solidFill>
                <a:effectLst/>
                <a:latin typeface="+mn-lt"/>
                <a:ea typeface="+mn-ea"/>
                <a:cs typeface="+mn-cs"/>
              </a:rPr>
              <a:t>) corporate video.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Pijler</a:t>
            </a:r>
            <a:r>
              <a:rPr lang="en-US" sz="1200" b="0" i="0" kern="1200" dirty="0">
                <a:solidFill>
                  <a:schemeClr val="tx1"/>
                </a:solidFill>
                <a:effectLst/>
                <a:latin typeface="+mn-lt"/>
                <a:ea typeface="+mn-ea"/>
                <a:cs typeface="+mn-cs"/>
              </a:rPr>
              <a:t> 3 - </a:t>
            </a:r>
            <a:r>
              <a:rPr lang="en-US" sz="1200" b="0" i="0" kern="1200" dirty="0" err="1">
                <a:solidFill>
                  <a:schemeClr val="tx1"/>
                </a:solidFill>
                <a:effectLst/>
                <a:latin typeface="+mn-lt"/>
                <a:ea typeface="+mn-ea"/>
                <a:cs typeface="+mn-cs"/>
              </a:rPr>
              <a:t>Fondsenwerving</a:t>
            </a:r>
            <a:r>
              <a:rPr lang="en-US" sz="1200" b="0" i="0" kern="1200" dirty="0">
                <a:solidFill>
                  <a:schemeClr val="tx1"/>
                </a:solidFill>
                <a:effectLst/>
                <a:latin typeface="+mn-lt"/>
                <a:ea typeface="+mn-ea"/>
                <a:cs typeface="+mn-cs"/>
              </a:rPr>
              <a:t> &amp; partners - </a:t>
            </a:r>
            <a:r>
              <a:rPr lang="en-US" sz="1200" b="0" i="0" kern="1200" dirty="0" err="1">
                <a:solidFill>
                  <a:schemeClr val="tx1"/>
                </a:solidFill>
                <a:effectLst/>
                <a:latin typeface="+mn-lt"/>
                <a:ea typeface="+mn-ea"/>
                <a:cs typeface="+mn-cs"/>
              </a:rPr>
              <a:t>Partneranalyse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propositie</a:t>
            </a:r>
            <a:r>
              <a:rPr lang="en-US" sz="1200" b="0" i="0" kern="1200" dirty="0">
                <a:solidFill>
                  <a:schemeClr val="tx1"/>
                </a:solidFill>
                <a:effectLst/>
                <a:latin typeface="+mn-lt"/>
                <a:ea typeface="+mn-ea"/>
                <a:cs typeface="+mn-cs"/>
              </a:rPr>
              <a:t> &amp; </a:t>
            </a:r>
            <a:r>
              <a:rPr lang="en-US" sz="1200" b="0" i="0" kern="1200" dirty="0" err="1">
                <a:solidFill>
                  <a:schemeClr val="tx1"/>
                </a:solidFill>
                <a:effectLst/>
                <a:latin typeface="+mn-lt"/>
                <a:ea typeface="+mn-ea"/>
                <a:cs typeface="+mn-cs"/>
              </a:rPr>
              <a:t>pitchmaterialen</a:t>
            </a:r>
            <a:r>
              <a:rPr lang="en-US" sz="1200" b="0" i="0" kern="1200" dirty="0">
                <a:solidFill>
                  <a:schemeClr val="tx1"/>
                </a:solidFill>
                <a:effectLst/>
                <a:latin typeface="+mn-lt"/>
                <a:ea typeface="+mn-ea"/>
                <a:cs typeface="+mn-cs"/>
              </a:rPr>
              <a:t>, storytelling </a:t>
            </a:r>
            <a:r>
              <a:rPr lang="en-US" sz="1200" b="0" i="0" kern="1200" dirty="0" err="1">
                <a:solidFill>
                  <a:schemeClr val="tx1"/>
                </a:solidFill>
                <a:effectLst/>
                <a:latin typeface="+mn-lt"/>
                <a:ea typeface="+mn-ea"/>
                <a:cs typeface="+mn-cs"/>
              </a:rPr>
              <a:t>gekoppeld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aan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impactdata</a:t>
            </a:r>
            <a:r>
              <a:rPr lang="en-US" sz="1200" b="0" i="0" kern="1200" dirty="0">
                <a:solidFill>
                  <a:schemeClr val="tx1"/>
                </a:solidFill>
                <a:effectLst/>
                <a:latin typeface="+mn-lt"/>
                <a:ea typeface="+mn-ea"/>
                <a:cs typeface="+mn-cs"/>
              </a:rPr>
              <a:t> en </a:t>
            </a:r>
            <a:r>
              <a:rPr lang="en-US" sz="1200" b="0" i="0" kern="1200" dirty="0" err="1">
                <a:solidFill>
                  <a:schemeClr val="tx1"/>
                </a:solidFill>
                <a:effectLst/>
                <a:latin typeface="+mn-lt"/>
                <a:ea typeface="+mn-ea"/>
                <a:cs typeface="+mn-cs"/>
              </a:rPr>
              <a:t>actief</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relatiebeheer</a:t>
            </a:r>
            <a:r>
              <a:rPr lang="en-US" sz="12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1134714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Maandelijkse </a:t>
            </a:r>
            <a:r>
              <a:rPr lang="nl-NL" sz="1200" b="0" i="0" kern="1200" dirty="0" err="1">
                <a:solidFill>
                  <a:schemeClr val="tx1"/>
                </a:solidFill>
                <a:effectLst/>
                <a:latin typeface="+mn-lt"/>
                <a:ea typeface="+mn-ea"/>
                <a:cs typeface="+mn-cs"/>
              </a:rPr>
              <a:t>MarCom</a:t>
            </a:r>
            <a:r>
              <a:rPr lang="nl-NL" sz="1200" b="0" i="0" kern="1200" dirty="0">
                <a:solidFill>
                  <a:schemeClr val="tx1"/>
                </a:solidFill>
                <a:effectLst/>
                <a:latin typeface="+mn-lt"/>
                <a:ea typeface="+mn-ea"/>
                <a:cs typeface="+mn-cs"/>
              </a:rPr>
              <a:t> call en kwartaal “</a:t>
            </a:r>
            <a:r>
              <a:rPr lang="nl-NL" sz="1200" b="0" i="0" kern="1200" dirty="0" err="1">
                <a:solidFill>
                  <a:schemeClr val="tx1"/>
                </a:solidFill>
                <a:effectLst/>
                <a:latin typeface="+mn-lt"/>
                <a:ea typeface="+mn-ea"/>
                <a:cs typeface="+mn-cs"/>
              </a:rPr>
              <a:t>Learn</a:t>
            </a:r>
            <a:r>
              <a:rPr lang="nl-NL" sz="1200" b="0" i="0" kern="1200" dirty="0">
                <a:solidFill>
                  <a:schemeClr val="tx1"/>
                </a:solidFill>
                <a:effectLst/>
                <a:latin typeface="+mn-lt"/>
                <a:ea typeface="+mn-ea"/>
                <a:cs typeface="+mn-cs"/>
              </a:rPr>
              <a:t> &amp; Share” voor kennisdeling, best </a:t>
            </a:r>
            <a:r>
              <a:rPr lang="nl-NL" sz="1200" b="0" i="0" kern="1200" dirty="0" err="1">
                <a:solidFill>
                  <a:schemeClr val="tx1"/>
                </a:solidFill>
                <a:effectLst/>
                <a:latin typeface="+mn-lt"/>
                <a:ea typeface="+mn-ea"/>
                <a:cs typeface="+mn-cs"/>
              </a:rPr>
              <a:t>practices</a:t>
            </a:r>
            <a:r>
              <a:rPr lang="nl-NL" sz="1200" b="0" i="0" kern="1200" dirty="0">
                <a:solidFill>
                  <a:schemeClr val="tx1"/>
                </a:solidFill>
                <a:effectLst/>
                <a:latin typeface="+mn-lt"/>
                <a:ea typeface="+mn-ea"/>
                <a:cs typeface="+mn-cs"/>
              </a:rPr>
              <a:t> en onderlinge verbinding.</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440421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lvl="0"/>
            <a:r>
              <a:rPr lang="nl-NL" sz="1200" b="1" kern="1200" dirty="0">
                <a:solidFill>
                  <a:schemeClr val="tx1"/>
                </a:solidFill>
                <a:effectLst/>
                <a:latin typeface="+mn-lt"/>
                <a:ea typeface="+mn-ea"/>
                <a:cs typeface="+mn-cs"/>
              </a:rPr>
              <a:t>Uitkeringsgerechtigden:</a:t>
            </a:r>
            <a:br>
              <a:rPr lang="nl-NL" sz="1200" b="1" kern="1200" dirty="0">
                <a:solidFill>
                  <a:schemeClr val="tx1"/>
                </a:solidFill>
                <a:effectLst/>
                <a:latin typeface="+mn-lt"/>
                <a:ea typeface="+mn-ea"/>
                <a:cs typeface="+mn-cs"/>
              </a:rPr>
            </a:br>
            <a:r>
              <a:rPr lang="nl-NL" sz="1200" b="1" kern="1200" dirty="0">
                <a:solidFill>
                  <a:schemeClr val="tx1"/>
                </a:solidFill>
                <a:effectLst/>
                <a:latin typeface="+mn-lt"/>
                <a:ea typeface="+mn-ea"/>
                <a:cs typeface="+mn-cs"/>
              </a:rPr>
              <a:t>Deze groep valt uiteen in verschillende groepen:</a:t>
            </a:r>
            <a:r>
              <a:rPr lang="nl-N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Bijstandsuitkeringsgerechtigden – zij krijgen bijstand omdat ze niet over voldoende middelen beschikken om in basis levensonderhoud te voorzien. De prikkel om te werken is niet altijd hoog (veel en diverse zorgen). </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mensen met een werkloosheidsuitkering (</a:t>
            </a:r>
            <a:r>
              <a:rPr lang="nl-NL" sz="1200" kern="1200" dirty="0" err="1">
                <a:solidFill>
                  <a:schemeClr val="tx1"/>
                </a:solidFill>
                <a:effectLst/>
                <a:latin typeface="+mn-lt"/>
                <a:ea typeface="+mn-ea"/>
                <a:cs typeface="+mn-cs"/>
              </a:rPr>
              <a:t>ww</a:t>
            </a:r>
            <a:r>
              <a:rPr lang="nl-NL" sz="1200" kern="1200" dirty="0">
                <a:solidFill>
                  <a:schemeClr val="tx1"/>
                </a:solidFill>
                <a:effectLst/>
                <a:latin typeface="+mn-lt"/>
                <a:ea typeface="+mn-ea"/>
                <a:cs typeface="+mn-cs"/>
              </a:rPr>
              <a:t>) – deze groep had betaald werk, en zijn eventueel met bemiddeling in staat weer te werken. De prikkel om te werken is hoger.</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mensen met afstand tot de arbeidsmarkt – dit is een aparte groep. Kan gefaciliteerd worden door </a:t>
            </a:r>
            <a:r>
              <a:rPr lang="nl-NL" sz="1200" kern="1200" dirty="0" err="1">
                <a:solidFill>
                  <a:schemeClr val="tx1"/>
                </a:solidFill>
                <a:effectLst/>
                <a:latin typeface="+mn-lt"/>
                <a:ea typeface="+mn-ea"/>
                <a:cs typeface="+mn-cs"/>
              </a:rPr>
              <a:t>DfS</a:t>
            </a:r>
            <a:r>
              <a:rPr lang="nl-NL" sz="1200" kern="1200" dirty="0">
                <a:solidFill>
                  <a:schemeClr val="tx1"/>
                </a:solidFill>
                <a:effectLst/>
                <a:latin typeface="+mn-lt"/>
                <a:ea typeface="+mn-ea"/>
                <a:cs typeface="+mn-cs"/>
              </a:rPr>
              <a:t>, maar is te klein als focusdoelgroep.</a:t>
            </a:r>
            <a:endParaRPr lang="en-US"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De groep die via het UWV, jobcoaches etc. te bereiken is, is het meest aantrekkelijk voor Dress for Success.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2395477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sp>
        <p:nvSpPr>
          <p:cNvPr id="2" name="Freeform 2"/>
          <p:cNvSpPr/>
          <p:nvPr/>
        </p:nvSpPr>
        <p:spPr>
          <a:xfrm>
            <a:off x="14629038" y="9655359"/>
            <a:ext cx="3158214" cy="631641"/>
          </a:xfrm>
          <a:custGeom>
            <a:avLst/>
            <a:gdLst/>
            <a:ahLst/>
            <a:cxnLst/>
            <a:rect l="l" t="t" r="r" b="b"/>
            <a:pathLst>
              <a:path w="3158214" h="631641">
                <a:moveTo>
                  <a:pt x="0" y="0"/>
                </a:moveTo>
                <a:lnTo>
                  <a:pt x="3158214" y="0"/>
                </a:lnTo>
                <a:lnTo>
                  <a:pt x="3158214" y="631641"/>
                </a:lnTo>
                <a:lnTo>
                  <a:pt x="0" y="631641"/>
                </a:lnTo>
                <a:lnTo>
                  <a:pt x="0" y="0"/>
                </a:lnTo>
                <a:close/>
              </a:path>
            </a:pathLst>
          </a:custGeom>
          <a:blipFill>
            <a:blip>
              <a:extLst>
                <a:ext uri="{96DAC541-7B7A-43D3-8B79-37D633B846F1}">
                  <asvg:svgBlip xmlns:asvg="http://schemas.microsoft.com/office/drawing/2016/SVG/main" r:embed="rId3"/>
                </a:ext>
              </a:extLst>
            </a:blip>
            <a:stretch>
              <a:fillRect t="-452" b="-452"/>
            </a:stretch>
          </a:blipFill>
        </p:spPr>
        <p:txBody>
          <a:bodyPr/>
          <a:lstStyle/>
          <a:p>
            <a:endParaRPr lang="en-US"/>
          </a:p>
        </p:txBody>
      </p:sp>
      <p:grpSp>
        <p:nvGrpSpPr>
          <p:cNvPr id="3" name="Group 3"/>
          <p:cNvGrpSpPr/>
          <p:nvPr/>
        </p:nvGrpSpPr>
        <p:grpSpPr>
          <a:xfrm>
            <a:off x="13625132" y="8690896"/>
            <a:ext cx="4263276" cy="1596104"/>
            <a:chOff x="0" y="0"/>
            <a:chExt cx="5684368" cy="2128139"/>
          </a:xfrm>
        </p:grpSpPr>
        <p:sp>
          <p:nvSpPr>
            <p:cNvPr id="4" name="Freeform 4"/>
            <p:cNvSpPr/>
            <p:nvPr/>
          </p:nvSpPr>
          <p:spPr>
            <a:xfrm>
              <a:off x="0" y="0"/>
              <a:ext cx="5684393" cy="2128139"/>
            </a:xfrm>
            <a:custGeom>
              <a:avLst/>
              <a:gdLst/>
              <a:ahLst/>
              <a:cxnLst/>
              <a:rect l="l" t="t" r="r" b="b"/>
              <a:pathLst>
                <a:path w="5684393" h="2128139">
                  <a:moveTo>
                    <a:pt x="0" y="0"/>
                  </a:moveTo>
                  <a:lnTo>
                    <a:pt x="5684393" y="0"/>
                  </a:lnTo>
                  <a:lnTo>
                    <a:pt x="5684393" y="2128139"/>
                  </a:lnTo>
                  <a:lnTo>
                    <a:pt x="0" y="2128139"/>
                  </a:lnTo>
                  <a:close/>
                </a:path>
              </a:pathLst>
            </a:custGeom>
            <a:solidFill>
              <a:srgbClr val="F7EAE1"/>
            </a:solidFill>
          </p:spPr>
          <p:txBody>
            <a:bodyPr/>
            <a:lstStyle/>
            <a:p>
              <a:endParaRPr lang="en-US"/>
            </a:p>
          </p:txBody>
        </p:sp>
      </p:grpSp>
      <p:grpSp>
        <p:nvGrpSpPr>
          <p:cNvPr id="5" name="Group 5"/>
          <p:cNvGrpSpPr/>
          <p:nvPr/>
        </p:nvGrpSpPr>
        <p:grpSpPr>
          <a:xfrm>
            <a:off x="0" y="0"/>
            <a:ext cx="18288000" cy="10287000"/>
            <a:chOff x="0" y="0"/>
            <a:chExt cx="24384000" cy="13716000"/>
          </a:xfrm>
        </p:grpSpPr>
        <p:sp>
          <p:nvSpPr>
            <p:cNvPr id="6" name="Freeform 6"/>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4"/>
              <a:stretch>
                <a:fillRect/>
              </a:stretch>
            </a:blipFill>
          </p:spPr>
          <p:txBody>
            <a:bodyPr/>
            <a:lstStyle/>
            <a:p>
              <a:endParaRPr lang="en-US"/>
            </a:p>
          </p:txBody>
        </p:sp>
      </p:grpSp>
      <p:sp>
        <p:nvSpPr>
          <p:cNvPr id="7" name="TextBox 7"/>
          <p:cNvSpPr txBox="1"/>
          <p:nvPr/>
        </p:nvSpPr>
        <p:spPr>
          <a:xfrm>
            <a:off x="546735" y="990600"/>
            <a:ext cx="11492865" cy="6835204"/>
          </a:xfrm>
          <a:prstGeom prst="rect">
            <a:avLst/>
          </a:prstGeom>
        </p:spPr>
        <p:txBody>
          <a:bodyPr wrap="square" lIns="0" tIns="0" rIns="0" bIns="0" rtlCol="0" anchor="t">
            <a:spAutoFit/>
          </a:bodyPr>
          <a:lstStyle/>
          <a:p>
            <a:pPr algn="l">
              <a:lnSpc>
                <a:spcPts val="5184"/>
              </a:lnSpc>
            </a:pPr>
            <a:r>
              <a:rPr lang="en-US" sz="4800" spc="-225" dirty="0" err="1">
                <a:solidFill>
                  <a:srgbClr val="99002C"/>
                </a:solidFill>
                <a:latin typeface="Barlow Condensed"/>
                <a:ea typeface="Barlow Condensed"/>
                <a:cs typeface="Barlow Condensed"/>
                <a:sym typeface="Barlow Condensed"/>
              </a:rPr>
              <a:t>Jaarplan</a:t>
            </a:r>
            <a:r>
              <a:rPr lang="en-US" sz="4800" spc="-225" dirty="0">
                <a:solidFill>
                  <a:srgbClr val="99002C"/>
                </a:solidFill>
                <a:latin typeface="Barlow Condensed"/>
                <a:ea typeface="Barlow Condensed"/>
                <a:cs typeface="Barlow Condensed"/>
                <a:sym typeface="Barlow Condensed"/>
              </a:rPr>
              <a:t> Marketing &amp; Communicatie 2026</a:t>
            </a:r>
          </a:p>
          <a:p>
            <a:pPr algn="l">
              <a:lnSpc>
                <a:spcPts val="5184"/>
              </a:lnSpc>
            </a:pPr>
            <a:r>
              <a:rPr lang="en-US" sz="4800" spc="-225" dirty="0" err="1">
                <a:solidFill>
                  <a:srgbClr val="99002C"/>
                </a:solidFill>
                <a:latin typeface="Barlow Condensed"/>
                <a:ea typeface="Barlow Condensed"/>
                <a:cs typeface="Barlow Condensed"/>
                <a:sym typeface="Barlow Condensed"/>
              </a:rPr>
              <a:t>DressforSuccess</a:t>
            </a:r>
            <a:r>
              <a:rPr lang="en-US" sz="4800" spc="-225" dirty="0">
                <a:solidFill>
                  <a:srgbClr val="99002C"/>
                </a:solidFill>
                <a:latin typeface="Barlow Condensed"/>
                <a:ea typeface="Barlow Condensed"/>
                <a:cs typeface="Barlow Condensed"/>
                <a:sym typeface="Barlow Condensed"/>
              </a:rPr>
              <a:t> NL</a:t>
            </a:r>
          </a:p>
          <a:p>
            <a:pPr algn="l">
              <a:lnSpc>
                <a:spcPts val="14256"/>
              </a:lnSpc>
            </a:pPr>
            <a:r>
              <a:rPr lang="en-US" sz="13200" spc="-225" dirty="0" err="1">
                <a:solidFill>
                  <a:srgbClr val="FF0000"/>
                </a:solidFill>
                <a:latin typeface="Barlow Condensed"/>
                <a:ea typeface="Barlow Condensed"/>
                <a:cs typeface="Barlow Condensed"/>
                <a:sym typeface="Barlow Condensed"/>
              </a:rPr>
              <a:t>Strategische</a:t>
            </a:r>
            <a:r>
              <a:rPr lang="en-US" sz="13200" spc="-225" dirty="0">
                <a:solidFill>
                  <a:srgbClr val="FF0000"/>
                </a:solidFill>
                <a:latin typeface="Barlow Condensed"/>
                <a:ea typeface="Barlow Condensed"/>
                <a:cs typeface="Barlow Condensed"/>
                <a:sym typeface="Barlow Condensed"/>
              </a:rPr>
              <a:t> </a:t>
            </a:r>
            <a:r>
              <a:rPr lang="en-US" sz="13200" spc="-225" dirty="0" err="1">
                <a:solidFill>
                  <a:srgbClr val="FF0000"/>
                </a:solidFill>
                <a:latin typeface="Barlow Condensed"/>
                <a:ea typeface="Barlow Condensed"/>
                <a:cs typeface="Barlow Condensed"/>
                <a:sym typeface="Barlow Condensed"/>
              </a:rPr>
              <a:t>aanpak</a:t>
            </a:r>
            <a:r>
              <a:rPr lang="en-US" sz="13200" spc="-225" dirty="0">
                <a:solidFill>
                  <a:srgbClr val="FF0000"/>
                </a:solidFill>
                <a:latin typeface="Barlow Condensed"/>
                <a:ea typeface="Barlow Condensed"/>
                <a:cs typeface="Barlow Condensed"/>
                <a:sym typeface="Barlow Condensed"/>
              </a:rPr>
              <a:t> </a:t>
            </a:r>
            <a:r>
              <a:rPr lang="en-US" sz="13200" spc="-225" dirty="0" err="1">
                <a:solidFill>
                  <a:srgbClr val="FF0000"/>
                </a:solidFill>
                <a:latin typeface="Barlow Condensed"/>
                <a:ea typeface="Barlow Condensed"/>
                <a:cs typeface="Barlow Condensed"/>
                <a:sym typeface="Barlow Condensed"/>
              </a:rPr>
              <a:t>voor</a:t>
            </a:r>
            <a:r>
              <a:rPr lang="en-US" sz="13200" spc="-225" dirty="0">
                <a:solidFill>
                  <a:srgbClr val="FF0000"/>
                </a:solidFill>
                <a:latin typeface="Barlow Condensed"/>
                <a:ea typeface="Barlow Condensed"/>
                <a:cs typeface="Barlow Condensed"/>
                <a:sym typeface="Barlow Condensed"/>
              </a:rPr>
              <a:t> </a:t>
            </a:r>
            <a:r>
              <a:rPr lang="en-US" sz="13200" spc="-225" dirty="0" err="1">
                <a:solidFill>
                  <a:srgbClr val="FF0000"/>
                </a:solidFill>
                <a:latin typeface="Barlow Condensed"/>
                <a:ea typeface="Barlow Condensed"/>
                <a:cs typeface="Barlow Condensed"/>
                <a:sym typeface="Barlow Condensed"/>
              </a:rPr>
              <a:t>duurzame</a:t>
            </a:r>
            <a:r>
              <a:rPr lang="en-US" sz="13200" spc="-225" dirty="0">
                <a:solidFill>
                  <a:srgbClr val="FF0000"/>
                </a:solidFill>
                <a:latin typeface="Barlow Condensed"/>
                <a:ea typeface="Barlow Condensed"/>
                <a:cs typeface="Barlow Condensed"/>
                <a:sym typeface="Barlow Condensed"/>
              </a:rPr>
              <a:t> </a:t>
            </a:r>
            <a:r>
              <a:rPr lang="en-US" sz="13200" spc="-225" dirty="0" err="1">
                <a:solidFill>
                  <a:srgbClr val="FF0000"/>
                </a:solidFill>
                <a:latin typeface="Barlow Condensed"/>
                <a:ea typeface="Barlow Condensed"/>
                <a:cs typeface="Barlow Condensed"/>
                <a:sym typeface="Barlow Condensed"/>
              </a:rPr>
              <a:t>groei</a:t>
            </a:r>
            <a:r>
              <a:rPr lang="en-US" sz="13200" spc="-225" dirty="0">
                <a:solidFill>
                  <a:srgbClr val="FF0000"/>
                </a:solidFill>
                <a:latin typeface="Barlow Condensed"/>
                <a:ea typeface="Barlow Condensed"/>
                <a:cs typeface="Barlow Condensed"/>
                <a:sym typeface="Barlow Condensed"/>
              </a:rPr>
              <a:t> en impact</a:t>
            </a:r>
            <a:endParaRPr lang="en-US" sz="13200" spc="-225" dirty="0">
              <a:solidFill>
                <a:srgbClr val="EE0000"/>
              </a:solidFill>
              <a:latin typeface="Barlow Condensed"/>
              <a:ea typeface="Barlow Condensed"/>
              <a:cs typeface="Barlow Condensed"/>
              <a:sym typeface="Barlow Condensed"/>
            </a:endParaRPr>
          </a:p>
        </p:txBody>
      </p:sp>
      <p:sp>
        <p:nvSpPr>
          <p:cNvPr id="8" name="Freeform 8"/>
          <p:cNvSpPr/>
          <p:nvPr/>
        </p:nvSpPr>
        <p:spPr>
          <a:xfrm>
            <a:off x="11463452" y="-5572"/>
            <a:ext cx="6818967" cy="10298154"/>
          </a:xfrm>
          <a:custGeom>
            <a:avLst/>
            <a:gdLst/>
            <a:ahLst/>
            <a:cxnLst/>
            <a:rect l="l" t="t" r="r" b="b"/>
            <a:pathLst>
              <a:path w="6818967" h="10298154">
                <a:moveTo>
                  <a:pt x="0" y="0"/>
                </a:moveTo>
                <a:lnTo>
                  <a:pt x="6818966" y="0"/>
                </a:lnTo>
                <a:lnTo>
                  <a:pt x="6818966" y="10298154"/>
                </a:lnTo>
                <a:lnTo>
                  <a:pt x="0" y="10298154"/>
                </a:lnTo>
                <a:lnTo>
                  <a:pt x="0" y="0"/>
                </a:lnTo>
                <a:close/>
              </a:path>
            </a:pathLst>
          </a:custGeom>
          <a:blipFill>
            <a:blip>
              <a:extLst>
                <a:ext uri="{96DAC541-7B7A-43D3-8B79-37D633B846F1}">
                  <asvg:svgBlip xmlns:asvg="http://schemas.microsoft.com/office/drawing/2016/SVG/main" r:embed="rId5"/>
                </a:ext>
              </a:extLst>
            </a:blip>
            <a:stretch>
              <a:fillRect l="-457" r="-457"/>
            </a:stretch>
          </a:blipFill>
        </p:spPr>
        <p:txBody>
          <a:bodyPr/>
          <a:lstStyle/>
          <a:p>
            <a:endParaRPr lang="en-US"/>
          </a:p>
        </p:txBody>
      </p:sp>
      <p:grpSp>
        <p:nvGrpSpPr>
          <p:cNvPr id="9" name="Group 9"/>
          <p:cNvGrpSpPr/>
          <p:nvPr/>
        </p:nvGrpSpPr>
        <p:grpSpPr>
          <a:xfrm>
            <a:off x="670408" y="8302333"/>
            <a:ext cx="1558442" cy="1558442"/>
            <a:chOff x="0" y="0"/>
            <a:chExt cx="2077923" cy="2077923"/>
          </a:xfrm>
        </p:grpSpPr>
        <p:sp>
          <p:nvSpPr>
            <p:cNvPr id="10" name="Freeform 10"/>
            <p:cNvSpPr/>
            <p:nvPr/>
          </p:nvSpPr>
          <p:spPr>
            <a:xfrm>
              <a:off x="0" y="0"/>
              <a:ext cx="2077974" cy="2077974"/>
            </a:xfrm>
            <a:custGeom>
              <a:avLst/>
              <a:gdLst/>
              <a:ahLst/>
              <a:cxnLst/>
              <a:rect l="l" t="t" r="r" b="b"/>
              <a:pathLst>
                <a:path w="2077974" h="2077974">
                  <a:moveTo>
                    <a:pt x="0" y="0"/>
                  </a:moveTo>
                  <a:lnTo>
                    <a:pt x="2077974" y="0"/>
                  </a:lnTo>
                  <a:lnTo>
                    <a:pt x="2077974" y="2077974"/>
                  </a:lnTo>
                  <a:lnTo>
                    <a:pt x="0" y="2077974"/>
                  </a:lnTo>
                  <a:lnTo>
                    <a:pt x="0" y="0"/>
                  </a:lnTo>
                  <a:close/>
                </a:path>
              </a:pathLst>
            </a:custGeom>
            <a:blipFill>
              <a:blip r:embed="rId6"/>
              <a:stretch>
                <a:fillRect r="2" b="2"/>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60046"/>
        </a:solidFill>
        <a:effectLst/>
      </p:bgPr>
    </p:bg>
    <p:spTree>
      <p:nvGrpSpPr>
        <p:cNvPr id="1" name=""/>
        <p:cNvGrpSpPr/>
        <p:nvPr/>
      </p:nvGrpSpPr>
      <p:grpSpPr>
        <a:xfrm>
          <a:off x="0" y="0"/>
          <a:ext cx="0" cy="0"/>
          <a:chOff x="0" y="0"/>
          <a:chExt cx="0" cy="0"/>
        </a:xfrm>
      </p:grpSpPr>
      <p:sp>
        <p:nvSpPr>
          <p:cNvPr id="2" name="Freeform 2"/>
          <p:cNvSpPr/>
          <p:nvPr/>
        </p:nvSpPr>
        <p:spPr>
          <a:xfrm>
            <a:off x="11463452" y="-5572"/>
            <a:ext cx="6818967" cy="10298154"/>
          </a:xfrm>
          <a:custGeom>
            <a:avLst/>
            <a:gdLst/>
            <a:ahLst/>
            <a:cxnLst/>
            <a:rect l="l" t="t" r="r" b="b"/>
            <a:pathLst>
              <a:path w="6818967" h="10298154">
                <a:moveTo>
                  <a:pt x="0" y="0"/>
                </a:moveTo>
                <a:lnTo>
                  <a:pt x="6818966" y="0"/>
                </a:lnTo>
                <a:lnTo>
                  <a:pt x="6818966" y="10298154"/>
                </a:lnTo>
                <a:lnTo>
                  <a:pt x="0" y="10298154"/>
                </a:lnTo>
                <a:lnTo>
                  <a:pt x="0" y="0"/>
                </a:lnTo>
                <a:close/>
              </a:path>
            </a:pathLst>
          </a:custGeom>
          <a:blipFill>
            <a:blip>
              <a:extLst>
                <a:ext uri="{96DAC541-7B7A-43D3-8B79-37D633B846F1}">
                  <asvg:svgBlip xmlns:asvg="http://schemas.microsoft.com/office/drawing/2016/SVG/main" r:embed="rId2"/>
                </a:ext>
              </a:extLst>
            </a:blip>
            <a:stretch>
              <a:fillRect l="-457" r="-45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8861460" y="3511953"/>
            <a:ext cx="5948143" cy="4458157"/>
          </a:xfrm>
          <a:prstGeom prst="rect">
            <a:avLst/>
          </a:prstGeom>
        </p:spPr>
        <p:txBody>
          <a:bodyPr lIns="0" tIns="0" rIns="0" bIns="0" rtlCol="0" anchor="t">
            <a:spAutoFit/>
          </a:bodyPr>
          <a:lstStyle/>
          <a:p>
            <a:pPr marL="0" marR="0" lvl="0" indent="0" algn="l" defTabSz="914400" rtl="0" eaLnBrk="1" fontAlgn="auto" latinLnBrk="0" hangingPunct="1">
              <a:lnSpc>
                <a:spcPts val="5184"/>
              </a:lnSpc>
              <a:spcBef>
                <a:spcPts val="0"/>
              </a:spcBef>
              <a:spcAft>
                <a:spcPts val="0"/>
              </a:spcAft>
              <a:buClrTx/>
              <a:buSzTx/>
              <a:buFontTx/>
              <a:buNone/>
              <a:tabLst/>
              <a:defRPr/>
            </a:pPr>
            <a:r>
              <a:rPr kumimoji="0" lang="en-US" sz="4800" b="1" i="0" u="none" strike="noStrike" kern="1200" cap="none" spc="-60" normalizeH="0" baseline="0" noProof="0">
                <a:ln>
                  <a:noFill/>
                </a:ln>
                <a:solidFill>
                  <a:srgbClr val="F7EAE1"/>
                </a:solidFill>
                <a:effectLst/>
                <a:uLnTx/>
                <a:uFillTx/>
                <a:latin typeface="Barlow Condensed Bold"/>
                <a:ea typeface="Barlow Condensed Bold"/>
                <a:cs typeface="Barlow Condensed Bold"/>
                <a:sym typeface="Barlow Condensed Bold"/>
              </a:rPr>
              <a:t>Waar?</a:t>
            </a:r>
          </a:p>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3000" b="0" i="0" u="none" strike="noStrike" kern="1200" cap="none" spc="-60" normalizeH="0" baseline="0" noProof="0">
                <a:ln>
                  <a:noFill/>
                </a:ln>
                <a:solidFill>
                  <a:srgbClr val="F7EAE1"/>
                </a:solidFill>
                <a:effectLst/>
                <a:uLnTx/>
                <a:uFillTx/>
                <a:latin typeface="Barlow"/>
                <a:ea typeface="Barlow"/>
                <a:cs typeface="Barlow"/>
                <a:sym typeface="Barlow"/>
              </a:rPr>
              <a:t>10 winkels in Nederland</a:t>
            </a:r>
          </a:p>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3000" b="0" i="0" u="none" strike="noStrike" kern="1200" cap="none" spc="-60" normalizeH="0" baseline="0" noProof="0">
                <a:ln>
                  <a:noFill/>
                </a:ln>
                <a:solidFill>
                  <a:srgbClr val="F7EAE1"/>
                </a:solidFill>
                <a:effectLst/>
                <a:uLnTx/>
                <a:uFillTx/>
                <a:latin typeface="Barlow"/>
                <a:ea typeface="Barlow"/>
                <a:cs typeface="Barlow"/>
                <a:sym typeface="Barlow"/>
              </a:rPr>
              <a:t>en 130 wereldwijd</a:t>
            </a:r>
          </a:p>
          <a:p>
            <a:pPr marL="0" marR="0" lvl="0" indent="0" algn="l" defTabSz="914400" rtl="0" eaLnBrk="1" fontAlgn="auto" latinLnBrk="0" hangingPunct="1">
              <a:lnSpc>
                <a:spcPts val="3600"/>
              </a:lnSpc>
              <a:spcBef>
                <a:spcPts val="0"/>
              </a:spcBef>
              <a:spcAft>
                <a:spcPts val="0"/>
              </a:spcAft>
              <a:buClrTx/>
              <a:buSzTx/>
              <a:buFontTx/>
              <a:buNone/>
              <a:tabLst/>
              <a:defRPr/>
            </a:pPr>
            <a:endParaRPr kumimoji="0" lang="en-US" sz="3000" b="0" i="0" u="none" strike="noStrike" kern="1200" cap="none" spc="-60" normalizeH="0" baseline="0" noProof="0">
              <a:ln>
                <a:noFill/>
              </a:ln>
              <a:solidFill>
                <a:srgbClr val="F7EAE1"/>
              </a:solidFill>
              <a:effectLst/>
              <a:uLnTx/>
              <a:uFillTx/>
              <a:latin typeface="Barlow"/>
              <a:ea typeface="Barlow"/>
              <a:cs typeface="Barlow"/>
              <a:sym typeface="Barlow"/>
            </a:endParaRPr>
          </a:p>
          <a:p>
            <a:pPr marL="0" marR="0" lvl="0" indent="0" algn="l" defTabSz="914400" rtl="0" eaLnBrk="1" fontAlgn="auto" latinLnBrk="0" hangingPunct="1">
              <a:lnSpc>
                <a:spcPts val="3240"/>
              </a:lnSpc>
              <a:spcBef>
                <a:spcPts val="0"/>
              </a:spcBef>
              <a:spcAft>
                <a:spcPts val="0"/>
              </a:spcAft>
              <a:buClrTx/>
              <a:buSzTx/>
              <a:buFontTx/>
              <a:buNone/>
              <a:tabLst/>
              <a:defRPr/>
            </a:pPr>
            <a:endParaRPr kumimoji="0" lang="en-US" sz="3000" b="0" i="0" u="none" strike="noStrike" kern="1200" cap="none" spc="-60" normalizeH="0" baseline="0" noProof="0">
              <a:ln>
                <a:noFill/>
              </a:ln>
              <a:solidFill>
                <a:srgbClr val="F7EAE1"/>
              </a:solidFill>
              <a:effectLst/>
              <a:uLnTx/>
              <a:uFillTx/>
              <a:latin typeface="Barlow"/>
              <a:ea typeface="Barlow"/>
              <a:cs typeface="Barlow"/>
              <a:sym typeface="Barlow"/>
            </a:endParaRPr>
          </a:p>
          <a:p>
            <a:pPr marL="0" marR="0" lvl="0" indent="0" algn="l" defTabSz="914400" rtl="0" eaLnBrk="1" fontAlgn="auto" latinLnBrk="0" hangingPunct="1">
              <a:lnSpc>
                <a:spcPts val="3240"/>
              </a:lnSpc>
              <a:spcBef>
                <a:spcPts val="0"/>
              </a:spcBef>
              <a:spcAft>
                <a:spcPts val="0"/>
              </a:spcAft>
              <a:buClrTx/>
              <a:buSzTx/>
              <a:buFontTx/>
              <a:buNone/>
              <a:tabLst/>
              <a:defRPr/>
            </a:pPr>
            <a:endParaRPr kumimoji="0" lang="en-US" sz="3000" b="0" i="0" u="none" strike="noStrike" kern="1200" cap="none" spc="-60" normalizeH="0" baseline="0" noProof="0">
              <a:ln>
                <a:noFill/>
              </a:ln>
              <a:solidFill>
                <a:srgbClr val="F7EAE1"/>
              </a:solidFill>
              <a:effectLst/>
              <a:uLnTx/>
              <a:uFillTx/>
              <a:latin typeface="Barlow"/>
              <a:ea typeface="Barlow"/>
              <a:cs typeface="Barlow"/>
              <a:sym typeface="Barlow"/>
            </a:endParaRPr>
          </a:p>
          <a:p>
            <a:pPr marL="0" marR="0" lvl="0" indent="0" algn="l" defTabSz="914400" rtl="0" eaLnBrk="1" fontAlgn="auto" latinLnBrk="0" hangingPunct="1">
              <a:lnSpc>
                <a:spcPts val="3240"/>
              </a:lnSpc>
              <a:spcBef>
                <a:spcPts val="0"/>
              </a:spcBef>
              <a:spcAft>
                <a:spcPts val="0"/>
              </a:spcAft>
              <a:buClrTx/>
              <a:buSzTx/>
              <a:buFontTx/>
              <a:buNone/>
              <a:tabLst/>
              <a:defRPr/>
            </a:pPr>
            <a:endParaRPr kumimoji="0" lang="en-US" sz="3000" b="0" i="0" u="none" strike="noStrike" kern="1200" cap="none" spc="-60" normalizeH="0" baseline="0" noProof="0">
              <a:ln>
                <a:noFill/>
              </a:ln>
              <a:solidFill>
                <a:srgbClr val="F7EAE1"/>
              </a:solidFill>
              <a:effectLst/>
              <a:uLnTx/>
              <a:uFillTx/>
              <a:latin typeface="Barlow"/>
              <a:ea typeface="Barlow"/>
              <a:cs typeface="Barlow"/>
              <a:sym typeface="Barlow"/>
            </a:endParaRPr>
          </a:p>
          <a:p>
            <a:pPr marL="0" marR="0" lvl="0" indent="0" algn="l" defTabSz="914400" rtl="0" eaLnBrk="1" fontAlgn="auto" latinLnBrk="0" hangingPunct="1">
              <a:lnSpc>
                <a:spcPts val="3240"/>
              </a:lnSpc>
              <a:spcBef>
                <a:spcPts val="0"/>
              </a:spcBef>
              <a:spcAft>
                <a:spcPts val="0"/>
              </a:spcAft>
              <a:buClrTx/>
              <a:buSzTx/>
              <a:buFontTx/>
              <a:buNone/>
              <a:tabLst/>
              <a:defRPr/>
            </a:pPr>
            <a:endParaRPr kumimoji="0" lang="en-US" sz="3000" b="0" i="0" u="none" strike="noStrike" kern="1200" cap="none" spc="-60" normalizeH="0" baseline="0" noProof="0">
              <a:ln>
                <a:noFill/>
              </a:ln>
              <a:solidFill>
                <a:srgbClr val="F7EAE1"/>
              </a:solidFill>
              <a:effectLst/>
              <a:uLnTx/>
              <a:uFillTx/>
              <a:latin typeface="Barlow"/>
              <a:ea typeface="Barlow"/>
              <a:cs typeface="Barlow"/>
              <a:sym typeface="Barlow"/>
            </a:endParaRPr>
          </a:p>
          <a:p>
            <a:pPr marL="0" marR="0" lvl="0" indent="0" algn="l" defTabSz="914400" rtl="0" eaLnBrk="1" fontAlgn="auto" latinLnBrk="0" hangingPunct="1">
              <a:lnSpc>
                <a:spcPts val="3240"/>
              </a:lnSpc>
              <a:spcBef>
                <a:spcPts val="0"/>
              </a:spcBef>
              <a:spcAft>
                <a:spcPts val="0"/>
              </a:spcAft>
              <a:buClrTx/>
              <a:buSzTx/>
              <a:buFontTx/>
              <a:buNone/>
              <a:tabLst/>
              <a:defRPr/>
            </a:pPr>
            <a:endParaRPr kumimoji="0" lang="en-US" sz="3000" b="0" i="0" u="none" strike="noStrike" kern="1200" cap="none" spc="-60" normalizeH="0" baseline="0" noProof="0">
              <a:ln>
                <a:noFill/>
              </a:ln>
              <a:solidFill>
                <a:srgbClr val="F7EAE1"/>
              </a:solidFill>
              <a:effectLst/>
              <a:uLnTx/>
              <a:uFillTx/>
              <a:latin typeface="Barlow"/>
              <a:ea typeface="Barlow"/>
              <a:cs typeface="Barlow"/>
              <a:sym typeface="Barlow"/>
            </a:endParaRPr>
          </a:p>
        </p:txBody>
      </p:sp>
      <p:grpSp>
        <p:nvGrpSpPr>
          <p:cNvPr id="4" name="Group 4"/>
          <p:cNvGrpSpPr/>
          <p:nvPr/>
        </p:nvGrpSpPr>
        <p:grpSpPr>
          <a:xfrm>
            <a:off x="602790" y="363426"/>
            <a:ext cx="7256936" cy="9306354"/>
            <a:chOff x="0" y="0"/>
            <a:chExt cx="9675914" cy="12408472"/>
          </a:xfrm>
        </p:grpSpPr>
        <p:sp>
          <p:nvSpPr>
            <p:cNvPr id="5" name="Freeform 5"/>
            <p:cNvSpPr/>
            <p:nvPr/>
          </p:nvSpPr>
          <p:spPr>
            <a:xfrm>
              <a:off x="0" y="0"/>
              <a:ext cx="9675876" cy="12408408"/>
            </a:xfrm>
            <a:custGeom>
              <a:avLst/>
              <a:gdLst/>
              <a:ahLst/>
              <a:cxnLst/>
              <a:rect l="l" t="t" r="r" b="b"/>
              <a:pathLst>
                <a:path w="9675876" h="12408408">
                  <a:moveTo>
                    <a:pt x="0" y="0"/>
                  </a:moveTo>
                  <a:lnTo>
                    <a:pt x="9675876" y="0"/>
                  </a:lnTo>
                  <a:lnTo>
                    <a:pt x="9675876" y="12408408"/>
                  </a:lnTo>
                  <a:lnTo>
                    <a:pt x="0" y="12408408"/>
                  </a:lnTo>
                  <a:lnTo>
                    <a:pt x="0" y="0"/>
                  </a:lnTo>
                  <a:close/>
                </a:path>
              </a:pathLst>
            </a:custGeom>
            <a:blipFill>
              <a:blip r:embed="rId3"/>
              <a:stretch>
                <a:fillRect t="-36" b="-3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419838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grpSp>
        <p:nvGrpSpPr>
          <p:cNvPr id="2" name="Group 2"/>
          <p:cNvGrpSpPr/>
          <p:nvPr/>
        </p:nvGrpSpPr>
        <p:grpSpPr>
          <a:xfrm>
            <a:off x="-15240" y="-1286"/>
            <a:ext cx="18303240" cy="2370411"/>
            <a:chOff x="0" y="0"/>
            <a:chExt cx="24404320" cy="3160547"/>
          </a:xfrm>
        </p:grpSpPr>
        <p:sp>
          <p:nvSpPr>
            <p:cNvPr id="3" name="Freeform 3"/>
            <p:cNvSpPr/>
            <p:nvPr/>
          </p:nvSpPr>
          <p:spPr>
            <a:xfrm>
              <a:off x="0" y="0"/>
              <a:ext cx="24404320" cy="3160522"/>
            </a:xfrm>
            <a:custGeom>
              <a:avLst/>
              <a:gdLst/>
              <a:ahLst/>
              <a:cxnLst/>
              <a:rect l="l" t="t" r="r" b="b"/>
              <a:pathLst>
                <a:path w="24404320" h="3160522">
                  <a:moveTo>
                    <a:pt x="0" y="0"/>
                  </a:moveTo>
                  <a:lnTo>
                    <a:pt x="24404320" y="0"/>
                  </a:lnTo>
                  <a:lnTo>
                    <a:pt x="24404320" y="3160522"/>
                  </a:lnTo>
                  <a:lnTo>
                    <a:pt x="0" y="3160522"/>
                  </a:lnTo>
                  <a:close/>
                </a:path>
              </a:pathLst>
            </a:custGeom>
            <a:solidFill>
              <a:srgbClr val="FF6600"/>
            </a:solidFill>
          </p:spPr>
          <p:txBody>
            <a:bodyPr/>
            <a:lstStyle/>
            <a:p>
              <a:endParaRPr lang="en-US"/>
            </a:p>
          </p:txBody>
        </p:sp>
      </p:grpSp>
      <p:sp>
        <p:nvSpPr>
          <p:cNvPr id="4" name="TextBox 4"/>
          <p:cNvSpPr txBox="1"/>
          <p:nvPr/>
        </p:nvSpPr>
        <p:spPr>
          <a:xfrm>
            <a:off x="579120" y="425587"/>
            <a:ext cx="16542763" cy="5756704"/>
          </a:xfrm>
          <a:prstGeom prst="rect">
            <a:avLst/>
          </a:prstGeom>
        </p:spPr>
        <p:txBody>
          <a:bodyPr lIns="0" tIns="0" rIns="0" bIns="0" rtlCol="0" anchor="t">
            <a:spAutoFit/>
          </a:bodyPr>
          <a:lstStyle/>
          <a:p>
            <a:pPr>
              <a:lnSpc>
                <a:spcPts val="5832"/>
              </a:lnSpc>
            </a:pPr>
            <a:r>
              <a:rPr lang="nl-NL" sz="5400" b="1" dirty="0">
                <a:solidFill>
                  <a:schemeClr val="bg1"/>
                </a:solidFill>
              </a:rPr>
              <a:t>Uitkeringsgerechtigden</a:t>
            </a:r>
          </a:p>
          <a:p>
            <a:pPr lvl="0"/>
            <a:r>
              <a:rPr lang="nl-NL" sz="3600" b="1" dirty="0">
                <a:solidFill>
                  <a:schemeClr val="bg1"/>
                </a:solidFill>
              </a:rPr>
              <a:t>Deze groep valt uiteen in verschillende groepen:</a:t>
            </a:r>
            <a:r>
              <a:rPr lang="nl-NL" sz="3600" dirty="0">
                <a:solidFill>
                  <a:schemeClr val="bg1"/>
                </a:solidFill>
              </a:rPr>
              <a:t> </a:t>
            </a:r>
            <a:endParaRPr lang="en-US" sz="3600" dirty="0">
              <a:solidFill>
                <a:schemeClr val="bg1"/>
              </a:solidFill>
            </a:endParaRPr>
          </a:p>
          <a:p>
            <a:pPr algn="l">
              <a:lnSpc>
                <a:spcPts val="6480"/>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p:txBody>
      </p:sp>
      <p:sp>
        <p:nvSpPr>
          <p:cNvPr id="5" name="Freeform 5"/>
          <p:cNvSpPr/>
          <p:nvPr/>
        </p:nvSpPr>
        <p:spPr>
          <a:xfrm rot="-5400000">
            <a:off x="14720326" y="6736137"/>
            <a:ext cx="3571875" cy="3571875"/>
          </a:xfrm>
          <a:custGeom>
            <a:avLst/>
            <a:gdLst/>
            <a:ahLst/>
            <a:cxnLst/>
            <a:rect l="l" t="t" r="r" b="b"/>
            <a:pathLst>
              <a:path w="3571875" h="3571875">
                <a:moveTo>
                  <a:pt x="0" y="0"/>
                </a:moveTo>
                <a:lnTo>
                  <a:pt x="3571875" y="0"/>
                </a:lnTo>
                <a:lnTo>
                  <a:pt x="3571875" y="3571875"/>
                </a:lnTo>
                <a:lnTo>
                  <a:pt x="0" y="35718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550488" y="8953481"/>
            <a:ext cx="913619" cy="913619"/>
            <a:chOff x="0" y="0"/>
            <a:chExt cx="1218159" cy="1218159"/>
          </a:xfrm>
        </p:grpSpPr>
        <p:sp>
          <p:nvSpPr>
            <p:cNvPr id="7" name="Freeform 7"/>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4"/>
              <a:stretch>
                <a:fillRect r="2" b="2"/>
              </a:stretch>
            </a:blipFill>
          </p:spPr>
          <p:txBody>
            <a:bodyPr/>
            <a:lstStyle/>
            <a:p>
              <a:endParaRPr lang="en-US"/>
            </a:p>
          </p:txBody>
        </p:sp>
      </p:grpSp>
      <p:sp>
        <p:nvSpPr>
          <p:cNvPr id="8" name="TextBox 8"/>
          <p:cNvSpPr txBox="1"/>
          <p:nvPr/>
        </p:nvSpPr>
        <p:spPr>
          <a:xfrm>
            <a:off x="550488" y="2705395"/>
            <a:ext cx="16254355" cy="6884577"/>
          </a:xfrm>
          <a:prstGeom prst="rect">
            <a:avLst/>
          </a:prstGeom>
        </p:spPr>
        <p:txBody>
          <a:bodyPr lIns="0" tIns="0" rIns="0" bIns="0" rtlCol="0" anchor="t">
            <a:spAutoFit/>
          </a:bodyPr>
          <a:lstStyle/>
          <a:p>
            <a:pPr marL="457200" lvl="0" indent="-457200">
              <a:buFont typeface="Arial" panose="020B0604020202020204" pitchFamily="34" charset="0"/>
              <a:buChar char="•"/>
            </a:pPr>
            <a:r>
              <a:rPr lang="nl-NL" sz="3200" dirty="0"/>
              <a:t>Bijstandsuitkeringsgerechtigden, zij krijgen bijstand omdat ze niet over voldoende middelen beschikken om in basis levensonderhoud te voorzien. De prikkel om te werken is niet </a:t>
            </a:r>
          </a:p>
          <a:p>
            <a:pPr lvl="0"/>
            <a:r>
              <a:rPr lang="nl-NL" sz="3200" dirty="0"/>
              <a:t>     altijd hoog (veel en diverse zorgen). </a:t>
            </a:r>
            <a:endParaRPr lang="en-US" sz="3200" dirty="0"/>
          </a:p>
          <a:p>
            <a:pPr marL="457200" lvl="0" indent="-457200">
              <a:buFont typeface="Arial" panose="020B0604020202020204" pitchFamily="34" charset="0"/>
              <a:buChar char="•"/>
            </a:pPr>
            <a:r>
              <a:rPr lang="nl-NL" sz="3200" dirty="0"/>
              <a:t>Mensen met een werkloosheidsuitkering (</a:t>
            </a:r>
            <a:r>
              <a:rPr lang="nl-NL" sz="3200" dirty="0" err="1"/>
              <a:t>ww</a:t>
            </a:r>
            <a:r>
              <a:rPr lang="nl-NL" sz="3200" dirty="0"/>
              <a:t>), deze groep had betaald werk, en zijn </a:t>
            </a:r>
          </a:p>
          <a:p>
            <a:pPr lvl="0"/>
            <a:r>
              <a:rPr lang="nl-NL" sz="3200" dirty="0"/>
              <a:t>     eventueel met bemiddeling in staat weer te werken. De prikkel om te werken is hoger.</a:t>
            </a:r>
            <a:endParaRPr lang="en-US" sz="3200" dirty="0"/>
          </a:p>
          <a:p>
            <a:pPr marL="457200" lvl="0" indent="-457200">
              <a:buFont typeface="Arial" panose="020B0604020202020204" pitchFamily="34" charset="0"/>
              <a:buChar char="•"/>
            </a:pPr>
            <a:r>
              <a:rPr lang="nl-NL" sz="3200" dirty="0"/>
              <a:t>mensen met afstand tot de arbeidsmarkt – dit is een aparte groep. Kan gefaciliteerd </a:t>
            </a:r>
          </a:p>
          <a:p>
            <a:pPr marL="457200" lvl="0" indent="-457200">
              <a:buFont typeface="Arial" panose="020B0604020202020204" pitchFamily="34" charset="0"/>
              <a:buChar char="•"/>
            </a:pPr>
            <a:r>
              <a:rPr lang="nl-NL" sz="3200" dirty="0"/>
              <a:t>worden door </a:t>
            </a:r>
            <a:r>
              <a:rPr lang="nl-NL" sz="3200" dirty="0" err="1"/>
              <a:t>DfS</a:t>
            </a:r>
            <a:r>
              <a:rPr lang="nl-NL" sz="3200" dirty="0"/>
              <a:t>, maar is te klein als focusdoelgroep.</a:t>
            </a:r>
            <a:endParaRPr lang="en-US" sz="3200" dirty="0"/>
          </a:p>
          <a:p>
            <a:pPr marL="457200" lvl="0" indent="-457200">
              <a:buFont typeface="Arial" panose="020B0604020202020204" pitchFamily="34" charset="0"/>
              <a:buChar char="•"/>
            </a:pPr>
            <a:r>
              <a:rPr lang="nl-NL" sz="3200" dirty="0"/>
              <a:t>De groep die via het UWV, jobcoaches etc. te bereiken is, is het meest aantrekkelijk </a:t>
            </a:r>
          </a:p>
          <a:p>
            <a:pPr lvl="0"/>
            <a:r>
              <a:rPr lang="nl-NL" sz="3200" dirty="0"/>
              <a:t>     voor Dress for Success. </a:t>
            </a:r>
            <a:endParaRPr lang="en-US" sz="3200" dirty="0"/>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p:txBody>
      </p:sp>
      <p:grpSp>
        <p:nvGrpSpPr>
          <p:cNvPr id="9" name="Group 9"/>
          <p:cNvGrpSpPr/>
          <p:nvPr/>
        </p:nvGrpSpPr>
        <p:grpSpPr>
          <a:xfrm>
            <a:off x="15177202" y="1132732"/>
            <a:ext cx="3255274" cy="9175280"/>
            <a:chOff x="0" y="0"/>
            <a:chExt cx="4340365" cy="12233707"/>
          </a:xfrm>
        </p:grpSpPr>
        <p:sp>
          <p:nvSpPr>
            <p:cNvPr id="10" name="Freeform 10"/>
            <p:cNvSpPr/>
            <p:nvPr/>
          </p:nvSpPr>
          <p:spPr>
            <a:xfrm>
              <a:off x="0" y="0"/>
              <a:ext cx="4340352" cy="12233656"/>
            </a:xfrm>
            <a:custGeom>
              <a:avLst/>
              <a:gdLst/>
              <a:ahLst/>
              <a:cxnLst/>
              <a:rect l="l" t="t" r="r" b="b"/>
              <a:pathLst>
                <a:path w="4340352" h="12233656">
                  <a:moveTo>
                    <a:pt x="0" y="0"/>
                  </a:moveTo>
                  <a:lnTo>
                    <a:pt x="4340352" y="0"/>
                  </a:lnTo>
                  <a:lnTo>
                    <a:pt x="4340352" y="12233656"/>
                  </a:lnTo>
                  <a:lnTo>
                    <a:pt x="0" y="12233656"/>
                  </a:lnTo>
                  <a:lnTo>
                    <a:pt x="0" y="0"/>
                  </a:lnTo>
                  <a:close/>
                </a:path>
              </a:pathLst>
            </a:custGeom>
            <a:blipFill>
              <a:blip r:embed="rId5"/>
              <a:stretch>
                <a:fillRect l="-76995" t="-18411" r="-73324" b="-3"/>
              </a:stretch>
            </a:blipFill>
          </p:spPr>
          <p:txBody>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grpSp>
        <p:nvGrpSpPr>
          <p:cNvPr id="2" name="Group 2"/>
          <p:cNvGrpSpPr/>
          <p:nvPr/>
        </p:nvGrpSpPr>
        <p:grpSpPr>
          <a:xfrm>
            <a:off x="-15240" y="-1286"/>
            <a:ext cx="18303240" cy="2370411"/>
            <a:chOff x="0" y="0"/>
            <a:chExt cx="24404320" cy="3160547"/>
          </a:xfrm>
        </p:grpSpPr>
        <p:sp>
          <p:nvSpPr>
            <p:cNvPr id="3" name="Freeform 3"/>
            <p:cNvSpPr/>
            <p:nvPr/>
          </p:nvSpPr>
          <p:spPr>
            <a:xfrm>
              <a:off x="0" y="0"/>
              <a:ext cx="24404320" cy="3160522"/>
            </a:xfrm>
            <a:custGeom>
              <a:avLst/>
              <a:gdLst/>
              <a:ahLst/>
              <a:cxnLst/>
              <a:rect l="l" t="t" r="r" b="b"/>
              <a:pathLst>
                <a:path w="24404320" h="3160522">
                  <a:moveTo>
                    <a:pt x="0" y="0"/>
                  </a:moveTo>
                  <a:lnTo>
                    <a:pt x="24404320" y="0"/>
                  </a:lnTo>
                  <a:lnTo>
                    <a:pt x="24404320" y="3160522"/>
                  </a:lnTo>
                  <a:lnTo>
                    <a:pt x="0" y="3160522"/>
                  </a:lnTo>
                  <a:close/>
                </a:path>
              </a:pathLst>
            </a:custGeom>
            <a:solidFill>
              <a:srgbClr val="660046"/>
            </a:solidFill>
          </p:spPr>
          <p:txBody>
            <a:bodyPr/>
            <a:lstStyle/>
            <a:p>
              <a:endParaRPr lang="en-US"/>
            </a:p>
          </p:txBody>
        </p:sp>
      </p:grpSp>
      <p:sp>
        <p:nvSpPr>
          <p:cNvPr id="4" name="TextBox 4"/>
          <p:cNvSpPr txBox="1"/>
          <p:nvPr/>
        </p:nvSpPr>
        <p:spPr>
          <a:xfrm>
            <a:off x="563880" y="487232"/>
            <a:ext cx="16012363" cy="5946500"/>
          </a:xfrm>
          <a:prstGeom prst="rect">
            <a:avLst/>
          </a:prstGeom>
        </p:spPr>
        <p:txBody>
          <a:bodyPr lIns="0" tIns="0" rIns="0" bIns="0" rtlCol="0" anchor="t">
            <a:spAutoFit/>
          </a:bodyPr>
          <a:lstStyle/>
          <a:p>
            <a:pPr>
              <a:lnSpc>
                <a:spcPts val="5832"/>
              </a:lnSpc>
            </a:pPr>
            <a:r>
              <a:rPr lang="nl-NL" sz="5400" b="1" dirty="0">
                <a:solidFill>
                  <a:schemeClr val="bg1"/>
                </a:solidFill>
              </a:rPr>
              <a:t>Nieuwkomers:</a:t>
            </a:r>
          </a:p>
          <a:p>
            <a:pPr>
              <a:lnSpc>
                <a:spcPts val="5832"/>
              </a:lnSpc>
            </a:pPr>
            <a:r>
              <a:rPr lang="nl-NL" sz="3600" b="1" dirty="0">
                <a:solidFill>
                  <a:schemeClr val="bg1"/>
                </a:solidFill>
              </a:rPr>
              <a:t>Ook deze groep valt uiteen in verschillende groepen:</a:t>
            </a:r>
            <a:r>
              <a:rPr lang="nl-NL" sz="3600" dirty="0">
                <a:solidFill>
                  <a:schemeClr val="bg1"/>
                </a:solidFill>
              </a:rPr>
              <a:t> </a:t>
            </a:r>
            <a:endParaRPr lang="en-US" sz="3600" spc="-60" dirty="0">
              <a:solidFill>
                <a:srgbClr val="FFFFFF"/>
              </a:solidFill>
              <a:latin typeface="Barlow"/>
              <a:ea typeface="Barlow"/>
              <a:cs typeface="Barlow"/>
              <a:sym typeface="Barlow"/>
            </a:endParaRPr>
          </a:p>
          <a:p>
            <a:pPr algn="l">
              <a:lnSpc>
                <a:spcPts val="6480"/>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p:txBody>
      </p:sp>
      <p:grpSp>
        <p:nvGrpSpPr>
          <p:cNvPr id="5" name="Group 5"/>
          <p:cNvGrpSpPr/>
          <p:nvPr/>
        </p:nvGrpSpPr>
        <p:grpSpPr>
          <a:xfrm>
            <a:off x="550488" y="8953481"/>
            <a:ext cx="913619" cy="913619"/>
            <a:chOff x="0" y="0"/>
            <a:chExt cx="1218159" cy="1218159"/>
          </a:xfrm>
        </p:grpSpPr>
        <p:sp>
          <p:nvSpPr>
            <p:cNvPr id="6" name="Freeform 6"/>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3"/>
              <a:stretch>
                <a:fillRect r="2" b="2"/>
              </a:stretch>
            </a:blipFill>
          </p:spPr>
          <p:txBody>
            <a:bodyPr/>
            <a:lstStyle/>
            <a:p>
              <a:endParaRPr lang="en-US"/>
            </a:p>
          </p:txBody>
        </p:sp>
      </p:grpSp>
      <p:sp>
        <p:nvSpPr>
          <p:cNvPr id="7" name="TextBox 7"/>
          <p:cNvSpPr txBox="1"/>
          <p:nvPr/>
        </p:nvSpPr>
        <p:spPr>
          <a:xfrm>
            <a:off x="550488" y="2762393"/>
            <a:ext cx="16131064" cy="9862315"/>
          </a:xfrm>
          <a:prstGeom prst="rect">
            <a:avLst/>
          </a:prstGeom>
        </p:spPr>
        <p:txBody>
          <a:bodyPr lIns="0" tIns="0" rIns="0" bIns="0" rtlCol="0" anchor="t">
            <a:spAutoFit/>
          </a:bodyPr>
          <a:lstStyle/>
          <a:p>
            <a:pPr marL="457200" indent="-457200" algn="l">
              <a:lnSpc>
                <a:spcPts val="3888"/>
              </a:lnSpc>
              <a:buFont typeface="Arial" panose="020B0604020202020204" pitchFamily="34" charset="0"/>
              <a:buChar char="•"/>
            </a:pPr>
            <a:r>
              <a:rPr lang="nl-NL" sz="3200" dirty="0"/>
              <a:t>Asielzoekers: mensen die bescherming zoeken in Nederland en die nog in een </a:t>
            </a:r>
          </a:p>
          <a:p>
            <a:pPr algn="l">
              <a:lnSpc>
                <a:spcPts val="3888"/>
              </a:lnSpc>
            </a:pPr>
            <a:r>
              <a:rPr lang="nl-NL" sz="3200" dirty="0"/>
              <a:t>     asielprocedure zitten. Zij mogen werken, maar onder strikte voorwaarden, ook </a:t>
            </a:r>
          </a:p>
          <a:p>
            <a:pPr algn="l">
              <a:lnSpc>
                <a:spcPts val="3888"/>
              </a:lnSpc>
            </a:pPr>
            <a:r>
              <a:rPr lang="nl-NL" sz="3200" dirty="0"/>
              <a:t>     voor vrijwilligerswerk. Contact verloopt via IND of COA.</a:t>
            </a:r>
            <a:endParaRPr lang="en-US" sz="3200" dirty="0"/>
          </a:p>
          <a:p>
            <a:pPr marL="457200" lvl="0" indent="-457200">
              <a:buFont typeface="Arial" panose="020B0604020202020204" pitchFamily="34" charset="0"/>
              <a:buChar char="•"/>
            </a:pPr>
            <a:r>
              <a:rPr lang="nl-NL" sz="3200" dirty="0"/>
              <a:t>Statushouders: deze mensen hebben inmiddels een verblijfsvergunning en mogen gewoon werken in Nederland. Bij deze groep is de prikkel om te werken hoog (onafhankelijkheid). Groep is ook te bereiken via COA of IND.</a:t>
            </a:r>
            <a:endParaRPr lang="en-US" sz="3200" dirty="0"/>
          </a:p>
          <a:p>
            <a:pPr marL="457200" lvl="0" indent="-457200">
              <a:buFont typeface="Arial" panose="020B0604020202020204" pitchFamily="34" charset="0"/>
              <a:buChar char="•"/>
            </a:pPr>
            <a:r>
              <a:rPr lang="nl-NL" sz="3200" dirty="0"/>
              <a:t>Arbeidsmigranten: afkomstig uit ander EU-land, zij komen voor werk naar Nederland. Kunnen dus ook bemiddeld worden. Prikkel om te werken in Nederland is de facto heel hoog. Hoe deze groep te bereiken: lastig, geen één manier. </a:t>
            </a:r>
            <a:endParaRPr lang="en-US" sz="3200" dirty="0"/>
          </a:p>
          <a:p>
            <a:pPr marL="457200" lvl="0" indent="-457200">
              <a:buFont typeface="Arial" panose="020B0604020202020204" pitchFamily="34" charset="0"/>
              <a:buChar char="•"/>
            </a:pPr>
            <a:r>
              <a:rPr lang="nl-NL" sz="3200" dirty="0"/>
              <a:t>Gezinsherenigers: mensen die voor familie naar Nederland komen.  Deze groep is te bereiken via de statushouders of via COA en IND.</a:t>
            </a:r>
            <a:endParaRPr lang="en-US" sz="3200" dirty="0"/>
          </a:p>
          <a:p>
            <a:pPr marL="457200" lvl="0" indent="-457200">
              <a:buFont typeface="Arial" panose="020B0604020202020204" pitchFamily="34" charset="0"/>
              <a:buChar char="•"/>
            </a:pPr>
            <a:r>
              <a:rPr lang="nl-NL" sz="3200" dirty="0"/>
              <a:t>De statushouders zijn de meest aantrekkelijke groep om te richten. Zij mogen </a:t>
            </a:r>
          </a:p>
          <a:p>
            <a:pPr lvl="0"/>
            <a:r>
              <a:rPr lang="nl-NL" sz="3200" dirty="0"/>
              <a:t>           ook werken, en willen vaak werken. De groep arbeidsmigranten is </a:t>
            </a:r>
          </a:p>
          <a:p>
            <a:pPr lvl="0"/>
            <a:r>
              <a:rPr lang="nl-NL" sz="3200" dirty="0"/>
              <a:t>           aantrekkelijk, maar is niet makkelijk te bereiken.</a:t>
            </a:r>
            <a:endParaRPr lang="en-US" sz="3200" dirty="0"/>
          </a:p>
          <a:p>
            <a:r>
              <a:rPr lang="nl-NL" sz="3200" dirty="0"/>
              <a:t> </a:t>
            </a:r>
            <a:endParaRPr lang="en-US" sz="3200" dirty="0"/>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p:txBody>
      </p:sp>
      <p:sp>
        <p:nvSpPr>
          <p:cNvPr id="8" name="Freeform 8"/>
          <p:cNvSpPr/>
          <p:nvPr/>
        </p:nvSpPr>
        <p:spPr>
          <a:xfrm rot="-5400000">
            <a:off x="14699313" y="6698313"/>
            <a:ext cx="3588687" cy="3588687"/>
          </a:xfrm>
          <a:custGeom>
            <a:avLst/>
            <a:gdLst/>
            <a:ahLst/>
            <a:cxnLst/>
            <a:rect l="l" t="t" r="r" b="b"/>
            <a:pathLst>
              <a:path w="3588687" h="3588687">
                <a:moveTo>
                  <a:pt x="0" y="0"/>
                </a:moveTo>
                <a:lnTo>
                  <a:pt x="3588687" y="0"/>
                </a:lnTo>
                <a:lnTo>
                  <a:pt x="3588687" y="3588687"/>
                </a:lnTo>
                <a:lnTo>
                  <a:pt x="0" y="358868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14781895" y="855707"/>
            <a:ext cx="3588687" cy="9225620"/>
            <a:chOff x="0" y="0"/>
            <a:chExt cx="4784916" cy="12300826"/>
          </a:xfrm>
        </p:grpSpPr>
        <p:sp>
          <p:nvSpPr>
            <p:cNvPr id="10" name="Freeform 10"/>
            <p:cNvSpPr/>
            <p:nvPr/>
          </p:nvSpPr>
          <p:spPr>
            <a:xfrm>
              <a:off x="0" y="0"/>
              <a:ext cx="4784852" cy="12300839"/>
            </a:xfrm>
            <a:custGeom>
              <a:avLst/>
              <a:gdLst/>
              <a:ahLst/>
              <a:cxnLst/>
              <a:rect l="l" t="t" r="r" b="b"/>
              <a:pathLst>
                <a:path w="4784852" h="12300839">
                  <a:moveTo>
                    <a:pt x="0" y="0"/>
                  </a:moveTo>
                  <a:lnTo>
                    <a:pt x="4784852" y="0"/>
                  </a:lnTo>
                  <a:lnTo>
                    <a:pt x="4784852" y="12300839"/>
                  </a:lnTo>
                  <a:lnTo>
                    <a:pt x="0" y="12300839"/>
                  </a:lnTo>
                  <a:lnTo>
                    <a:pt x="0" y="0"/>
                  </a:lnTo>
                  <a:close/>
                </a:path>
              </a:pathLst>
            </a:custGeom>
            <a:blipFill>
              <a:blip r:embed="rId5"/>
              <a:stretch>
                <a:fillRect l="-50042" t="-4764" r="-65305" b="-6739"/>
              </a:stretch>
            </a:blipFill>
          </p:spPr>
          <p:txBody>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grpSp>
        <p:nvGrpSpPr>
          <p:cNvPr id="2" name="Group 2"/>
          <p:cNvGrpSpPr/>
          <p:nvPr/>
        </p:nvGrpSpPr>
        <p:grpSpPr>
          <a:xfrm>
            <a:off x="-15240" y="-1286"/>
            <a:ext cx="18303240" cy="2370411"/>
            <a:chOff x="0" y="0"/>
            <a:chExt cx="24404320" cy="3160547"/>
          </a:xfrm>
        </p:grpSpPr>
        <p:sp>
          <p:nvSpPr>
            <p:cNvPr id="3" name="Freeform 3"/>
            <p:cNvSpPr/>
            <p:nvPr/>
          </p:nvSpPr>
          <p:spPr>
            <a:xfrm>
              <a:off x="0" y="0"/>
              <a:ext cx="24404320" cy="3160522"/>
            </a:xfrm>
            <a:custGeom>
              <a:avLst/>
              <a:gdLst/>
              <a:ahLst/>
              <a:cxnLst/>
              <a:rect l="l" t="t" r="r" b="b"/>
              <a:pathLst>
                <a:path w="24404320" h="3160522">
                  <a:moveTo>
                    <a:pt x="0" y="0"/>
                  </a:moveTo>
                  <a:lnTo>
                    <a:pt x="24404320" y="0"/>
                  </a:lnTo>
                  <a:lnTo>
                    <a:pt x="24404320" y="3160522"/>
                  </a:lnTo>
                  <a:lnTo>
                    <a:pt x="0" y="3160522"/>
                  </a:lnTo>
                  <a:close/>
                </a:path>
              </a:pathLst>
            </a:custGeom>
            <a:solidFill>
              <a:srgbClr val="EE1000"/>
            </a:solidFill>
          </p:spPr>
          <p:txBody>
            <a:bodyPr/>
            <a:lstStyle/>
            <a:p>
              <a:endParaRPr lang="en-US"/>
            </a:p>
          </p:txBody>
        </p:sp>
      </p:grpSp>
      <p:sp>
        <p:nvSpPr>
          <p:cNvPr id="4" name="TextBox 4"/>
          <p:cNvSpPr txBox="1"/>
          <p:nvPr/>
        </p:nvSpPr>
        <p:spPr>
          <a:xfrm>
            <a:off x="550488" y="687572"/>
            <a:ext cx="17015346" cy="5289910"/>
          </a:xfrm>
          <a:prstGeom prst="rect">
            <a:avLst/>
          </a:prstGeom>
        </p:spPr>
        <p:txBody>
          <a:bodyPr lIns="0" tIns="0" rIns="0" bIns="0" rtlCol="0" anchor="t">
            <a:spAutoFit/>
          </a:bodyPr>
          <a:lstStyle/>
          <a:p>
            <a:pPr lvl="0"/>
            <a:r>
              <a:rPr lang="nl-NL" sz="5400" b="1" dirty="0">
                <a:solidFill>
                  <a:schemeClr val="bg1"/>
                </a:solidFill>
              </a:rPr>
              <a:t>Studenten</a:t>
            </a:r>
            <a:endParaRPr lang="en-US" sz="5400" dirty="0">
              <a:solidFill>
                <a:schemeClr val="bg1"/>
              </a:solidFill>
            </a:endParaRPr>
          </a:p>
          <a:p>
            <a:pPr algn="l">
              <a:lnSpc>
                <a:spcPts val="6480"/>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a:p>
            <a:pPr algn="l">
              <a:lnSpc>
                <a:spcPts val="5832"/>
              </a:lnSpc>
            </a:pPr>
            <a:endParaRPr lang="en-US" sz="3600" spc="-60" dirty="0">
              <a:solidFill>
                <a:srgbClr val="FFFFFF"/>
              </a:solidFill>
              <a:latin typeface="Barlow"/>
              <a:ea typeface="Barlow"/>
              <a:cs typeface="Barlow"/>
              <a:sym typeface="Barlow"/>
            </a:endParaRPr>
          </a:p>
        </p:txBody>
      </p:sp>
      <p:sp>
        <p:nvSpPr>
          <p:cNvPr id="5" name="TextBox 5"/>
          <p:cNvSpPr txBox="1"/>
          <p:nvPr/>
        </p:nvSpPr>
        <p:spPr>
          <a:xfrm>
            <a:off x="547916" y="2650731"/>
            <a:ext cx="17015346" cy="3929922"/>
          </a:xfrm>
          <a:prstGeom prst="rect">
            <a:avLst/>
          </a:prstGeom>
        </p:spPr>
        <p:txBody>
          <a:bodyPr lIns="0" tIns="0" rIns="0" bIns="0" rtlCol="0" anchor="t">
            <a:spAutoFit/>
          </a:bodyPr>
          <a:lstStyle/>
          <a:p>
            <a:pPr lvl="0"/>
            <a:r>
              <a:rPr lang="nl-NL" sz="3200" dirty="0"/>
              <a:t>Studenten vormen ook een brede, uiteenlopende groep van hoog naar lager opgeleid. Deze grote groep kan wellicht goed bereikt worden door de verschillende winkels zelf (bijvoorbeeld die in studentensteden gevestigd zijn). </a:t>
            </a:r>
            <a:endParaRPr lang="en-US" sz="3200" dirty="0"/>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a:p>
            <a:pPr algn="l">
              <a:lnSpc>
                <a:spcPts val="3888"/>
              </a:lnSpc>
            </a:pPr>
            <a:endParaRPr lang="en-US" sz="3000" spc="-60" dirty="0">
              <a:solidFill>
                <a:srgbClr val="111111"/>
              </a:solidFill>
              <a:latin typeface="Barlow"/>
              <a:ea typeface="Barlow"/>
              <a:cs typeface="Barlow"/>
              <a:sym typeface="Barlow"/>
            </a:endParaRPr>
          </a:p>
        </p:txBody>
      </p:sp>
      <p:grpSp>
        <p:nvGrpSpPr>
          <p:cNvPr id="6" name="Group 6"/>
          <p:cNvGrpSpPr/>
          <p:nvPr/>
        </p:nvGrpSpPr>
        <p:grpSpPr>
          <a:xfrm>
            <a:off x="15082704" y="5687806"/>
            <a:ext cx="3353572" cy="4599194"/>
            <a:chOff x="0" y="0"/>
            <a:chExt cx="4471429" cy="6132258"/>
          </a:xfrm>
        </p:grpSpPr>
        <p:sp>
          <p:nvSpPr>
            <p:cNvPr id="7" name="Freeform 7"/>
            <p:cNvSpPr/>
            <p:nvPr/>
          </p:nvSpPr>
          <p:spPr>
            <a:xfrm>
              <a:off x="0" y="0"/>
              <a:ext cx="4471416" cy="6132195"/>
            </a:xfrm>
            <a:custGeom>
              <a:avLst/>
              <a:gdLst/>
              <a:ahLst/>
              <a:cxnLst/>
              <a:rect l="l" t="t" r="r" b="b"/>
              <a:pathLst>
                <a:path w="4471416" h="6132195">
                  <a:moveTo>
                    <a:pt x="0" y="0"/>
                  </a:moveTo>
                  <a:lnTo>
                    <a:pt x="4471416" y="0"/>
                  </a:lnTo>
                  <a:lnTo>
                    <a:pt x="4471416" y="6132195"/>
                  </a:lnTo>
                  <a:lnTo>
                    <a:pt x="0" y="6132195"/>
                  </a:lnTo>
                  <a:lnTo>
                    <a:pt x="0" y="0"/>
                  </a:lnTo>
                  <a:close/>
                </a:path>
              </a:pathLst>
            </a:custGeom>
            <a:blipFill>
              <a:blip r:embed="rId3"/>
              <a:stretch>
                <a:fillRect l="-62986" t="-27471" r="-64690" b="-98912"/>
              </a:stretch>
            </a:blipFill>
          </p:spPr>
          <p:txBody>
            <a:bodyPr/>
            <a:lstStyle/>
            <a:p>
              <a:endParaRPr lang="en-US"/>
            </a:p>
          </p:txBody>
        </p:sp>
      </p:grpSp>
      <p:grpSp>
        <p:nvGrpSpPr>
          <p:cNvPr id="8" name="Group 8"/>
          <p:cNvGrpSpPr/>
          <p:nvPr/>
        </p:nvGrpSpPr>
        <p:grpSpPr>
          <a:xfrm>
            <a:off x="16649652" y="9009088"/>
            <a:ext cx="913619" cy="913619"/>
            <a:chOff x="0" y="0"/>
            <a:chExt cx="1218159" cy="1218159"/>
          </a:xfrm>
        </p:grpSpPr>
        <p:sp>
          <p:nvSpPr>
            <p:cNvPr id="9" name="Freeform 9"/>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4"/>
              <a:stretch>
                <a:fillRect r="2" b="2"/>
              </a:stretch>
            </a:blipFill>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grpSp>
        <p:nvGrpSpPr>
          <p:cNvPr id="2" name="Group 2"/>
          <p:cNvGrpSpPr/>
          <p:nvPr/>
        </p:nvGrpSpPr>
        <p:grpSpPr>
          <a:xfrm>
            <a:off x="-15240" y="11735"/>
            <a:ext cx="18303240" cy="2370411"/>
            <a:chOff x="0" y="0"/>
            <a:chExt cx="24404320" cy="3160547"/>
          </a:xfrm>
        </p:grpSpPr>
        <p:sp>
          <p:nvSpPr>
            <p:cNvPr id="3" name="Freeform 3"/>
            <p:cNvSpPr/>
            <p:nvPr/>
          </p:nvSpPr>
          <p:spPr>
            <a:xfrm>
              <a:off x="0" y="0"/>
              <a:ext cx="24404320" cy="3160522"/>
            </a:xfrm>
            <a:custGeom>
              <a:avLst/>
              <a:gdLst/>
              <a:ahLst/>
              <a:cxnLst/>
              <a:rect l="l" t="t" r="r" b="b"/>
              <a:pathLst>
                <a:path w="24404320" h="3160522">
                  <a:moveTo>
                    <a:pt x="0" y="0"/>
                  </a:moveTo>
                  <a:lnTo>
                    <a:pt x="24404320" y="0"/>
                  </a:lnTo>
                  <a:lnTo>
                    <a:pt x="24404320" y="3160522"/>
                  </a:lnTo>
                  <a:lnTo>
                    <a:pt x="0" y="3160522"/>
                  </a:lnTo>
                  <a:close/>
                </a:path>
              </a:pathLst>
            </a:custGeom>
            <a:solidFill>
              <a:srgbClr val="FF99D8"/>
            </a:solidFill>
          </p:spPr>
          <p:txBody>
            <a:bodyPr/>
            <a:lstStyle/>
            <a:p>
              <a:endParaRPr lang="en-US"/>
            </a:p>
          </p:txBody>
        </p:sp>
      </p:grpSp>
      <p:sp>
        <p:nvSpPr>
          <p:cNvPr id="4" name="TextBox 4"/>
          <p:cNvSpPr txBox="1"/>
          <p:nvPr/>
        </p:nvSpPr>
        <p:spPr>
          <a:xfrm>
            <a:off x="570214" y="625926"/>
            <a:ext cx="16006029" cy="1743199"/>
          </a:xfrm>
          <a:prstGeom prst="rect">
            <a:avLst/>
          </a:prstGeom>
        </p:spPr>
        <p:txBody>
          <a:bodyPr lIns="0" tIns="0" rIns="0" bIns="0" rtlCol="0" anchor="t">
            <a:spAutoFit/>
          </a:bodyPr>
          <a:lstStyle/>
          <a:p>
            <a:pPr algn="l">
              <a:lnSpc>
                <a:spcPts val="5832"/>
              </a:lnSpc>
            </a:pPr>
            <a:r>
              <a:rPr lang="en-US" sz="5400" b="1" spc="-60">
                <a:solidFill>
                  <a:srgbClr val="FF0000"/>
                </a:solidFill>
                <a:latin typeface="Barlow Condensed Bold"/>
                <a:ea typeface="Barlow Condensed Bold"/>
                <a:cs typeface="Barlow Condensed Bold"/>
                <a:sym typeface="Barlow Condensed Bold"/>
              </a:rPr>
              <a:t>Insert Title 36</a:t>
            </a:r>
          </a:p>
          <a:p>
            <a:pPr algn="l">
              <a:lnSpc>
                <a:spcPts val="3888"/>
              </a:lnSpc>
            </a:pPr>
            <a:r>
              <a:rPr lang="en-US" sz="3600" spc="-60">
                <a:solidFill>
                  <a:srgbClr val="FFFFFF"/>
                </a:solidFill>
                <a:latin typeface="Barlow"/>
                <a:ea typeface="Barlow"/>
                <a:cs typeface="Barlow"/>
                <a:sym typeface="Barlow"/>
              </a:rPr>
              <a:t>Insert Text 24</a:t>
            </a:r>
          </a:p>
          <a:p>
            <a:pPr algn="l">
              <a:lnSpc>
                <a:spcPts val="6480"/>
              </a:lnSpc>
            </a:pPr>
            <a:endParaRPr lang="en-US" sz="3600" spc="-60">
              <a:solidFill>
                <a:srgbClr val="FFFFFF"/>
              </a:solidFill>
              <a:latin typeface="Barlow"/>
              <a:ea typeface="Barlow"/>
              <a:cs typeface="Barlow"/>
              <a:sym typeface="Barlow"/>
            </a:endParaRPr>
          </a:p>
          <a:p>
            <a:pPr algn="l">
              <a:lnSpc>
                <a:spcPts val="5832"/>
              </a:lnSpc>
            </a:pPr>
            <a:endParaRPr lang="en-US" sz="3600" spc="-60">
              <a:solidFill>
                <a:srgbClr val="FFFFFF"/>
              </a:solidFill>
              <a:latin typeface="Barlow"/>
              <a:ea typeface="Barlow"/>
              <a:cs typeface="Barlow"/>
              <a:sym typeface="Barlow"/>
            </a:endParaRPr>
          </a:p>
          <a:p>
            <a:pPr algn="l">
              <a:lnSpc>
                <a:spcPts val="5832"/>
              </a:lnSpc>
            </a:pPr>
            <a:endParaRPr lang="en-US" sz="3600" spc="-60">
              <a:solidFill>
                <a:srgbClr val="FFFFFF"/>
              </a:solidFill>
              <a:latin typeface="Barlow"/>
              <a:ea typeface="Barlow"/>
              <a:cs typeface="Barlow"/>
              <a:sym typeface="Barlow"/>
            </a:endParaRPr>
          </a:p>
          <a:p>
            <a:pPr algn="l">
              <a:lnSpc>
                <a:spcPts val="5832"/>
              </a:lnSpc>
            </a:pPr>
            <a:endParaRPr lang="en-US" sz="3600" spc="-60">
              <a:solidFill>
                <a:srgbClr val="FFFFFF"/>
              </a:solidFill>
              <a:latin typeface="Barlow"/>
              <a:ea typeface="Barlow"/>
              <a:cs typeface="Barlow"/>
              <a:sym typeface="Barlow"/>
            </a:endParaRPr>
          </a:p>
          <a:p>
            <a:pPr algn="l">
              <a:lnSpc>
                <a:spcPts val="5832"/>
              </a:lnSpc>
            </a:pPr>
            <a:endParaRPr lang="en-US" sz="3600" spc="-60">
              <a:solidFill>
                <a:srgbClr val="FFFFFF"/>
              </a:solidFill>
              <a:latin typeface="Barlow"/>
              <a:ea typeface="Barlow"/>
              <a:cs typeface="Barlow"/>
              <a:sym typeface="Barlow"/>
            </a:endParaRPr>
          </a:p>
          <a:p>
            <a:pPr algn="l">
              <a:lnSpc>
                <a:spcPts val="5832"/>
              </a:lnSpc>
            </a:pPr>
            <a:endParaRPr lang="en-US" sz="3600" spc="-60">
              <a:solidFill>
                <a:srgbClr val="FFFFFF"/>
              </a:solidFill>
              <a:latin typeface="Barlow"/>
              <a:ea typeface="Barlow"/>
              <a:cs typeface="Barlow"/>
              <a:sym typeface="Barlow"/>
            </a:endParaRPr>
          </a:p>
        </p:txBody>
      </p:sp>
      <p:grpSp>
        <p:nvGrpSpPr>
          <p:cNvPr id="5" name="Group 5"/>
          <p:cNvGrpSpPr/>
          <p:nvPr/>
        </p:nvGrpSpPr>
        <p:grpSpPr>
          <a:xfrm>
            <a:off x="16900579" y="8969064"/>
            <a:ext cx="913619" cy="913619"/>
            <a:chOff x="0" y="0"/>
            <a:chExt cx="1218159" cy="1218159"/>
          </a:xfrm>
        </p:grpSpPr>
        <p:sp>
          <p:nvSpPr>
            <p:cNvPr id="6" name="Freeform 6"/>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2"/>
              <a:stretch>
                <a:fillRect r="2" b="2"/>
              </a:stretch>
            </a:blipFill>
          </p:spPr>
          <p:txBody>
            <a:bodyPr/>
            <a:lstStyle/>
            <a:p>
              <a:endParaRPr lang="en-US"/>
            </a:p>
          </p:txBody>
        </p:sp>
      </p:grpSp>
      <p:sp>
        <p:nvSpPr>
          <p:cNvPr id="7" name="TextBox 7"/>
          <p:cNvSpPr txBox="1"/>
          <p:nvPr/>
        </p:nvSpPr>
        <p:spPr>
          <a:xfrm>
            <a:off x="613886" y="2996336"/>
            <a:ext cx="16006029" cy="4894212"/>
          </a:xfrm>
          <a:prstGeom prst="rect">
            <a:avLst/>
          </a:prstGeom>
        </p:spPr>
        <p:txBody>
          <a:bodyPr lIns="0" tIns="0" rIns="0" bIns="0" rtlCol="0" anchor="t">
            <a:spAutoFit/>
          </a:bodyPr>
          <a:lstStyle/>
          <a:p>
            <a:pPr algn="l">
              <a:lnSpc>
                <a:spcPts val="3888"/>
              </a:lnSpc>
            </a:pPr>
            <a:r>
              <a:rPr lang="en-US" sz="3600" b="1" spc="-60">
                <a:solidFill>
                  <a:srgbClr val="111111"/>
                </a:solidFill>
                <a:latin typeface="Barlow Bold"/>
                <a:ea typeface="Barlow Bold"/>
                <a:cs typeface="Barlow Bold"/>
                <a:sym typeface="Barlow Bold"/>
              </a:rPr>
              <a:t>Insert Sub-Topic 24</a:t>
            </a:r>
          </a:p>
          <a:p>
            <a:pPr algn="l">
              <a:lnSpc>
                <a:spcPts val="3240"/>
              </a:lnSpc>
            </a:pPr>
            <a:r>
              <a:rPr lang="en-US" sz="3000" spc="-60">
                <a:solidFill>
                  <a:srgbClr val="111111"/>
                </a:solidFill>
                <a:latin typeface="Barlow"/>
                <a:ea typeface="Barlow"/>
                <a:cs typeface="Barlow"/>
                <a:sym typeface="Barlow"/>
              </a:rPr>
              <a:t>Insert Text 20</a:t>
            </a:r>
          </a:p>
          <a:p>
            <a:pPr algn="l">
              <a:lnSpc>
                <a:spcPts val="3888"/>
              </a:lnSpc>
            </a:pPr>
            <a:endParaRPr lang="en-US" sz="3000" spc="-60">
              <a:solidFill>
                <a:srgbClr val="111111"/>
              </a:solidFill>
              <a:latin typeface="Barlow"/>
              <a:ea typeface="Barlow"/>
              <a:cs typeface="Barlow"/>
              <a:sym typeface="Barlow"/>
            </a:endParaRPr>
          </a:p>
          <a:p>
            <a:pPr algn="l">
              <a:lnSpc>
                <a:spcPts val="3888"/>
              </a:lnSpc>
            </a:pPr>
            <a:endParaRPr lang="en-US" sz="3000" spc="-60">
              <a:solidFill>
                <a:srgbClr val="111111"/>
              </a:solidFill>
              <a:latin typeface="Barlow"/>
              <a:ea typeface="Barlow"/>
              <a:cs typeface="Barlow"/>
              <a:sym typeface="Barlow"/>
            </a:endParaRPr>
          </a:p>
          <a:p>
            <a:pPr algn="l">
              <a:lnSpc>
                <a:spcPts val="3888"/>
              </a:lnSpc>
            </a:pPr>
            <a:endParaRPr lang="en-US" sz="3000" spc="-60">
              <a:solidFill>
                <a:srgbClr val="111111"/>
              </a:solidFill>
              <a:latin typeface="Barlow"/>
              <a:ea typeface="Barlow"/>
              <a:cs typeface="Barlow"/>
              <a:sym typeface="Barlow"/>
            </a:endParaRPr>
          </a:p>
          <a:p>
            <a:pPr algn="l">
              <a:lnSpc>
                <a:spcPts val="3888"/>
              </a:lnSpc>
            </a:pPr>
            <a:endParaRPr lang="en-US" sz="3000" spc="-60">
              <a:solidFill>
                <a:srgbClr val="111111"/>
              </a:solidFill>
              <a:latin typeface="Barlow"/>
              <a:ea typeface="Barlow"/>
              <a:cs typeface="Barlow"/>
              <a:sym typeface="Barlow"/>
            </a:endParaRPr>
          </a:p>
          <a:p>
            <a:pPr algn="l">
              <a:lnSpc>
                <a:spcPts val="3888"/>
              </a:lnSpc>
            </a:pPr>
            <a:endParaRPr lang="en-US" sz="3000" spc="-60">
              <a:solidFill>
                <a:srgbClr val="111111"/>
              </a:solidFill>
              <a:latin typeface="Barlow"/>
              <a:ea typeface="Barlow"/>
              <a:cs typeface="Barlow"/>
              <a:sym typeface="Barlow"/>
            </a:endParaRPr>
          </a:p>
        </p:txBody>
      </p:sp>
      <p:grpSp>
        <p:nvGrpSpPr>
          <p:cNvPr id="8" name="Group 8"/>
          <p:cNvGrpSpPr/>
          <p:nvPr/>
        </p:nvGrpSpPr>
        <p:grpSpPr>
          <a:xfrm>
            <a:off x="14361814" y="1390526"/>
            <a:ext cx="3188046" cy="8884739"/>
            <a:chOff x="0" y="0"/>
            <a:chExt cx="4250728" cy="11846319"/>
          </a:xfrm>
        </p:grpSpPr>
        <p:sp>
          <p:nvSpPr>
            <p:cNvPr id="9" name="Freeform 9"/>
            <p:cNvSpPr/>
            <p:nvPr/>
          </p:nvSpPr>
          <p:spPr>
            <a:xfrm>
              <a:off x="0" y="0"/>
              <a:ext cx="4250690" cy="11846306"/>
            </a:xfrm>
            <a:custGeom>
              <a:avLst/>
              <a:gdLst/>
              <a:ahLst/>
              <a:cxnLst/>
              <a:rect l="l" t="t" r="r" b="b"/>
              <a:pathLst>
                <a:path w="4250690" h="11846306">
                  <a:moveTo>
                    <a:pt x="0" y="0"/>
                  </a:moveTo>
                  <a:lnTo>
                    <a:pt x="4250690" y="0"/>
                  </a:lnTo>
                  <a:lnTo>
                    <a:pt x="4250690" y="11846306"/>
                  </a:lnTo>
                  <a:lnTo>
                    <a:pt x="0" y="11846306"/>
                  </a:lnTo>
                  <a:lnTo>
                    <a:pt x="0" y="0"/>
                  </a:lnTo>
                  <a:close/>
                </a:path>
              </a:pathLst>
            </a:custGeom>
            <a:blipFill>
              <a:blip r:embed="rId3"/>
              <a:stretch>
                <a:fillRect l="-70969" t="-11056" r="-72518" b="-4727"/>
              </a:stretch>
            </a:blipFill>
          </p:spPr>
          <p:txBody>
            <a:bodyPr/>
            <a:lstStyle/>
            <a:p>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sp>
        <p:nvSpPr>
          <p:cNvPr id="2" name="TextBox 2"/>
          <p:cNvSpPr txBox="1"/>
          <p:nvPr/>
        </p:nvSpPr>
        <p:spPr>
          <a:xfrm>
            <a:off x="547916" y="432483"/>
            <a:ext cx="10915536" cy="865994"/>
          </a:xfrm>
          <a:prstGeom prst="rect">
            <a:avLst/>
          </a:prstGeom>
        </p:spPr>
        <p:txBody>
          <a:bodyPr lIns="0" tIns="0" rIns="0" bIns="0" rtlCol="0" anchor="t">
            <a:spAutoFit/>
          </a:bodyPr>
          <a:lstStyle/>
          <a:p>
            <a:pPr algn="l">
              <a:lnSpc>
                <a:spcPts val="5832"/>
              </a:lnSpc>
            </a:pPr>
            <a:r>
              <a:rPr lang="en-US" sz="5400" spc="-225">
                <a:solidFill>
                  <a:srgbClr val="EE1000"/>
                </a:solidFill>
                <a:latin typeface="Barlow Condensed"/>
                <a:ea typeface="Barlow Condensed"/>
                <a:cs typeface="Barlow Condensed"/>
                <a:sym typeface="Barlow Condensed"/>
              </a:rPr>
              <a:t>TITEL TOEVOEGEN 36</a:t>
            </a:r>
          </a:p>
        </p:txBody>
      </p:sp>
      <p:sp>
        <p:nvSpPr>
          <p:cNvPr id="3" name="Freeform 3"/>
          <p:cNvSpPr/>
          <p:nvPr/>
        </p:nvSpPr>
        <p:spPr>
          <a:xfrm>
            <a:off x="14883708" y="-5572"/>
            <a:ext cx="3398710" cy="10298154"/>
          </a:xfrm>
          <a:custGeom>
            <a:avLst/>
            <a:gdLst/>
            <a:ahLst/>
            <a:cxnLst/>
            <a:rect l="l" t="t" r="r" b="b"/>
            <a:pathLst>
              <a:path w="3398710" h="10298154">
                <a:moveTo>
                  <a:pt x="0" y="0"/>
                </a:moveTo>
                <a:lnTo>
                  <a:pt x="3398710" y="0"/>
                </a:lnTo>
                <a:lnTo>
                  <a:pt x="3398710" y="10298154"/>
                </a:lnTo>
                <a:lnTo>
                  <a:pt x="0" y="10298154"/>
                </a:lnTo>
                <a:lnTo>
                  <a:pt x="0" y="0"/>
                </a:lnTo>
                <a:close/>
              </a:path>
            </a:pathLst>
          </a:custGeom>
          <a:blipFill>
            <a:blip>
              <a:extLst>
                <a:ext uri="{96DAC541-7B7A-43D3-8B79-37D633B846F1}">
                  <asvg:svgBlip xmlns:asvg="http://schemas.microsoft.com/office/drawing/2016/SVG/main" r:embed="rId2"/>
                </a:ext>
              </a:extLst>
            </a:blip>
            <a:stretch>
              <a:fillRect l="-101553" r="-914"/>
            </a:stretch>
          </a:blipFill>
        </p:spPr>
        <p:txBody>
          <a:bodyPr/>
          <a:lstStyle/>
          <a:p>
            <a:endParaRPr lang="en-US"/>
          </a:p>
        </p:txBody>
      </p:sp>
      <p:grpSp>
        <p:nvGrpSpPr>
          <p:cNvPr id="4" name="Group 4"/>
          <p:cNvGrpSpPr/>
          <p:nvPr/>
        </p:nvGrpSpPr>
        <p:grpSpPr>
          <a:xfrm>
            <a:off x="550488" y="8953481"/>
            <a:ext cx="913619" cy="913619"/>
            <a:chOff x="0" y="0"/>
            <a:chExt cx="1218159" cy="1218159"/>
          </a:xfrm>
        </p:grpSpPr>
        <p:sp>
          <p:nvSpPr>
            <p:cNvPr id="5" name="Freeform 5"/>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3"/>
              <a:stretch>
                <a:fillRect r="2" b="2"/>
              </a:stretch>
            </a:blipFill>
          </p:spPr>
          <p:txBody>
            <a:bodyPr/>
            <a:lstStyle/>
            <a:p>
              <a:endParaRPr lang="en-US"/>
            </a:p>
          </p:txBody>
        </p:sp>
      </p:grpSp>
      <p:sp>
        <p:nvSpPr>
          <p:cNvPr id="6" name="TextBox 6"/>
          <p:cNvSpPr txBox="1"/>
          <p:nvPr/>
        </p:nvSpPr>
        <p:spPr>
          <a:xfrm>
            <a:off x="436702" y="1688897"/>
            <a:ext cx="13112477" cy="6707515"/>
          </a:xfrm>
          <a:prstGeom prst="rect">
            <a:avLst/>
          </a:prstGeom>
        </p:spPr>
        <p:txBody>
          <a:bodyPr lIns="0" tIns="0" rIns="0" bIns="0" rtlCol="0" anchor="t">
            <a:spAutoFit/>
          </a:bodyPr>
          <a:lstStyle/>
          <a:p>
            <a:pPr algn="l">
              <a:lnSpc>
                <a:spcPts val="4320"/>
              </a:lnSpc>
            </a:pPr>
            <a:r>
              <a:rPr lang="en-US" sz="3600" b="1" spc="-60">
                <a:solidFill>
                  <a:srgbClr val="111111"/>
                </a:solidFill>
                <a:latin typeface="Barlow Bold"/>
                <a:ea typeface="Barlow Bold"/>
                <a:cs typeface="Barlow Bold"/>
                <a:sym typeface="Barlow Bold"/>
              </a:rPr>
              <a:t>Sub titel24</a:t>
            </a:r>
          </a:p>
          <a:p>
            <a:pPr algn="l">
              <a:lnSpc>
                <a:spcPts val="3600"/>
              </a:lnSpc>
            </a:pPr>
            <a:r>
              <a:rPr lang="en-US" sz="3000" spc="-60">
                <a:solidFill>
                  <a:srgbClr val="111111"/>
                </a:solidFill>
                <a:latin typeface="Barlow"/>
                <a:ea typeface="Barlow"/>
                <a:cs typeface="Barlow"/>
                <a:sym typeface="Barlow"/>
              </a:rPr>
              <a:t>Tekst 20</a:t>
            </a:r>
          </a:p>
          <a:p>
            <a:pPr algn="l">
              <a:lnSpc>
                <a:spcPts val="3888"/>
              </a:lnSpc>
            </a:pPr>
            <a:endParaRPr lang="en-US" sz="3000" spc="-60">
              <a:solidFill>
                <a:srgbClr val="111111"/>
              </a:solidFill>
              <a:latin typeface="Barlow"/>
              <a:ea typeface="Barlow"/>
              <a:cs typeface="Barlow"/>
              <a:sym typeface="Barlow"/>
            </a:endParaRPr>
          </a:p>
          <a:p>
            <a:pPr algn="l">
              <a:lnSpc>
                <a:spcPts val="3888"/>
              </a:lnSpc>
            </a:pPr>
            <a:endParaRPr lang="en-US" sz="3000" spc="-60">
              <a:solidFill>
                <a:srgbClr val="111111"/>
              </a:solidFill>
              <a:latin typeface="Barlow"/>
              <a:ea typeface="Barlow"/>
              <a:cs typeface="Barlow"/>
              <a:sym typeface="Barlow"/>
            </a:endParaRPr>
          </a:p>
          <a:p>
            <a:pPr algn="l">
              <a:lnSpc>
                <a:spcPts val="3888"/>
              </a:lnSpc>
            </a:pPr>
            <a:endParaRPr lang="en-US" sz="3000" spc="-60">
              <a:solidFill>
                <a:srgbClr val="111111"/>
              </a:solidFill>
              <a:latin typeface="Barlow"/>
              <a:ea typeface="Barlow"/>
              <a:cs typeface="Barlow"/>
              <a:sym typeface="Barlow"/>
            </a:endParaRPr>
          </a:p>
          <a:p>
            <a:pPr algn="l">
              <a:lnSpc>
                <a:spcPts val="3888"/>
              </a:lnSpc>
            </a:pPr>
            <a:endParaRPr lang="en-US" sz="3000" spc="-60">
              <a:solidFill>
                <a:srgbClr val="111111"/>
              </a:solidFill>
              <a:latin typeface="Barlow"/>
              <a:ea typeface="Barlow"/>
              <a:cs typeface="Barlow"/>
              <a:sym typeface="Barlow"/>
            </a:endParaRPr>
          </a:p>
          <a:p>
            <a:pPr algn="l">
              <a:lnSpc>
                <a:spcPts val="3888"/>
              </a:lnSpc>
            </a:pPr>
            <a:endParaRPr lang="en-US" sz="3000" spc="-60">
              <a:solidFill>
                <a:srgbClr val="111111"/>
              </a:solidFill>
              <a:latin typeface="Barlow"/>
              <a:ea typeface="Barlow"/>
              <a:cs typeface="Barlow"/>
              <a:sym typeface="Barlow"/>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sp>
        <p:nvSpPr>
          <p:cNvPr id="2" name="TextBox 2"/>
          <p:cNvSpPr txBox="1"/>
          <p:nvPr/>
        </p:nvSpPr>
        <p:spPr>
          <a:xfrm>
            <a:off x="547926" y="432483"/>
            <a:ext cx="8070914" cy="865994"/>
          </a:xfrm>
          <a:prstGeom prst="rect">
            <a:avLst/>
          </a:prstGeom>
        </p:spPr>
        <p:txBody>
          <a:bodyPr lIns="0" tIns="0" rIns="0" bIns="0" rtlCol="0" anchor="t">
            <a:spAutoFit/>
          </a:bodyPr>
          <a:lstStyle/>
          <a:p>
            <a:pPr algn="l">
              <a:lnSpc>
                <a:spcPts val="5832"/>
              </a:lnSpc>
            </a:pPr>
            <a:r>
              <a:rPr lang="en-US" sz="5400" spc="-225">
                <a:solidFill>
                  <a:srgbClr val="111111"/>
                </a:solidFill>
                <a:latin typeface="Barlow Condensed"/>
                <a:ea typeface="Barlow Condensed"/>
                <a:cs typeface="Barlow Condensed"/>
                <a:sym typeface="Barlow Condensed"/>
              </a:rPr>
              <a:t>AGENDA 36</a:t>
            </a:r>
          </a:p>
        </p:txBody>
      </p:sp>
      <p:grpSp>
        <p:nvGrpSpPr>
          <p:cNvPr id="3" name="Group 3"/>
          <p:cNvGrpSpPr/>
          <p:nvPr/>
        </p:nvGrpSpPr>
        <p:grpSpPr>
          <a:xfrm>
            <a:off x="550488" y="8953481"/>
            <a:ext cx="913619" cy="913619"/>
            <a:chOff x="0" y="0"/>
            <a:chExt cx="1218159" cy="1218159"/>
          </a:xfrm>
        </p:grpSpPr>
        <p:sp>
          <p:nvSpPr>
            <p:cNvPr id="4" name="Freeform 4"/>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2"/>
              <a:stretch>
                <a:fillRect r="2" b="2"/>
              </a:stretch>
            </a:blipFill>
          </p:spPr>
          <p:txBody>
            <a:bodyPr/>
            <a:lstStyle/>
            <a:p>
              <a:endParaRPr lang="en-US"/>
            </a:p>
          </p:txBody>
        </p:sp>
      </p:grpSp>
      <p:sp>
        <p:nvSpPr>
          <p:cNvPr id="5" name="TextBox 5"/>
          <p:cNvSpPr txBox="1"/>
          <p:nvPr/>
        </p:nvSpPr>
        <p:spPr>
          <a:xfrm>
            <a:off x="473774" y="1688897"/>
            <a:ext cx="8070914" cy="6371168"/>
          </a:xfrm>
          <a:prstGeom prst="rect">
            <a:avLst/>
          </a:prstGeom>
        </p:spPr>
        <p:txBody>
          <a:bodyPr lIns="0" tIns="0" rIns="0" bIns="0" rtlCol="0" anchor="t">
            <a:spAutoFit/>
          </a:bodyPr>
          <a:lstStyle/>
          <a:p>
            <a:pPr marL="743902" lvl="1" indent="-371951" algn="l">
              <a:lnSpc>
                <a:spcPts val="4320"/>
              </a:lnSpc>
              <a:buFont typeface="Arial"/>
              <a:buChar char="•"/>
            </a:pPr>
            <a:r>
              <a:rPr lang="en-US" sz="3600" b="1" spc="-60">
                <a:solidFill>
                  <a:srgbClr val="111111"/>
                </a:solidFill>
                <a:latin typeface="Barlow Bold"/>
                <a:ea typeface="Barlow Bold"/>
                <a:cs typeface="Barlow Bold"/>
                <a:sym typeface="Barlow Bold"/>
              </a:rPr>
              <a:t>Onderwerp 1</a:t>
            </a:r>
          </a:p>
          <a:p>
            <a:pPr marL="743902" lvl="1" indent="-371951" algn="l">
              <a:lnSpc>
                <a:spcPts val="4320"/>
              </a:lnSpc>
              <a:buFont typeface="Arial"/>
              <a:buChar char="•"/>
            </a:pPr>
            <a:r>
              <a:rPr lang="en-US" sz="3600" b="1" spc="-60">
                <a:solidFill>
                  <a:srgbClr val="111111"/>
                </a:solidFill>
                <a:latin typeface="Barlow Bold"/>
                <a:ea typeface="Barlow Bold"/>
                <a:cs typeface="Barlow Bold"/>
                <a:sym typeface="Barlow Bold"/>
              </a:rPr>
              <a:t>Onderwerp 2</a:t>
            </a:r>
          </a:p>
          <a:p>
            <a:pPr marL="743902" lvl="1" indent="-371951" algn="l">
              <a:lnSpc>
                <a:spcPts val="4320"/>
              </a:lnSpc>
              <a:buFont typeface="Arial"/>
              <a:buChar char="•"/>
            </a:pPr>
            <a:r>
              <a:rPr lang="en-US" sz="3600" b="1" spc="-60">
                <a:solidFill>
                  <a:srgbClr val="111111"/>
                </a:solidFill>
                <a:latin typeface="Barlow Bold"/>
                <a:ea typeface="Barlow Bold"/>
                <a:cs typeface="Barlow Bold"/>
                <a:sym typeface="Barlow Bold"/>
              </a:rPr>
              <a:t>Onderwerp 3</a:t>
            </a:r>
          </a:p>
          <a:p>
            <a:pPr marL="743902" lvl="1" indent="-371951" algn="l">
              <a:lnSpc>
                <a:spcPts val="4320"/>
              </a:lnSpc>
              <a:buFont typeface="Arial"/>
              <a:buChar char="•"/>
            </a:pPr>
            <a:r>
              <a:rPr lang="en-US" sz="3600" b="1" spc="-60">
                <a:solidFill>
                  <a:srgbClr val="111111"/>
                </a:solidFill>
                <a:latin typeface="Barlow Bold"/>
                <a:ea typeface="Barlow Bold"/>
                <a:cs typeface="Barlow Bold"/>
                <a:sym typeface="Barlow Bold"/>
              </a:rPr>
              <a:t>Onderwerp 4</a:t>
            </a:r>
          </a:p>
          <a:p>
            <a:pPr marL="743902" lvl="1" indent="-371951" algn="l">
              <a:lnSpc>
                <a:spcPts val="4320"/>
              </a:lnSpc>
              <a:buFont typeface="Arial"/>
              <a:buChar char="•"/>
            </a:pPr>
            <a:r>
              <a:rPr lang="en-US" sz="3600" b="1" spc="-60">
                <a:solidFill>
                  <a:srgbClr val="111111"/>
                </a:solidFill>
                <a:latin typeface="Barlow Bold"/>
                <a:ea typeface="Barlow Bold"/>
                <a:cs typeface="Barlow Bold"/>
                <a:sym typeface="Barlow Bold"/>
              </a:rPr>
              <a:t>Onderwerp 5</a:t>
            </a:r>
          </a:p>
          <a:p>
            <a:pPr marL="743902" lvl="1" indent="-371951" algn="l">
              <a:lnSpc>
                <a:spcPts val="4320"/>
              </a:lnSpc>
              <a:buFont typeface="Arial"/>
              <a:buChar char="•"/>
            </a:pPr>
            <a:r>
              <a:rPr lang="en-US" sz="3600" b="1" spc="-60">
                <a:solidFill>
                  <a:srgbClr val="111111"/>
                </a:solidFill>
                <a:latin typeface="Barlow Bold"/>
                <a:ea typeface="Barlow Bold"/>
                <a:cs typeface="Barlow Bold"/>
                <a:sym typeface="Barlow Bold"/>
              </a:rPr>
              <a:t>Onderwerp 6</a:t>
            </a:r>
          </a:p>
          <a:p>
            <a:pPr marL="743902" lvl="1" indent="-371951" algn="l">
              <a:lnSpc>
                <a:spcPts val="4320"/>
              </a:lnSpc>
            </a:pPr>
            <a:endParaRPr lang="en-US" sz="3600" b="1" spc="-60">
              <a:solidFill>
                <a:srgbClr val="111111"/>
              </a:solidFill>
              <a:latin typeface="Barlow Bold"/>
              <a:ea typeface="Barlow Bold"/>
              <a:cs typeface="Barlow Bold"/>
              <a:sym typeface="Barlow Bold"/>
            </a:endParaRPr>
          </a:p>
          <a:p>
            <a:pPr marL="464939" lvl="1" indent="-232470" algn="l">
              <a:lnSpc>
                <a:spcPts val="2700"/>
              </a:lnSpc>
            </a:pPr>
            <a:endParaRPr lang="en-US" sz="3600" b="1" spc="-60">
              <a:solidFill>
                <a:srgbClr val="111111"/>
              </a:solidFill>
              <a:latin typeface="Barlow Bold"/>
              <a:ea typeface="Barlow Bold"/>
              <a:cs typeface="Barlow Bold"/>
              <a:sym typeface="Barlow Bold"/>
            </a:endParaRPr>
          </a:p>
          <a:p>
            <a:pPr marL="743902" lvl="1" indent="-371951" algn="l">
              <a:lnSpc>
                <a:spcPts val="4320"/>
              </a:lnSpc>
            </a:pPr>
            <a:endParaRPr lang="en-US" sz="3600" b="1" spc="-60">
              <a:solidFill>
                <a:srgbClr val="111111"/>
              </a:solidFill>
              <a:latin typeface="Barlow Bold"/>
              <a:ea typeface="Barlow Bold"/>
              <a:cs typeface="Barlow Bold"/>
              <a:sym typeface="Barlow Bold"/>
            </a:endParaRPr>
          </a:p>
          <a:p>
            <a:pPr marL="743902" lvl="1" indent="-371951" algn="l">
              <a:lnSpc>
                <a:spcPts val="3888"/>
              </a:lnSpc>
            </a:pPr>
            <a:endParaRPr lang="en-US" sz="3600" b="1" spc="-60">
              <a:solidFill>
                <a:srgbClr val="111111"/>
              </a:solidFill>
              <a:latin typeface="Barlow Bold"/>
              <a:ea typeface="Barlow Bold"/>
              <a:cs typeface="Barlow Bold"/>
              <a:sym typeface="Barlow Bold"/>
            </a:endParaRPr>
          </a:p>
          <a:p>
            <a:pPr marL="743902" lvl="1" indent="-371951" algn="l">
              <a:lnSpc>
                <a:spcPts val="3888"/>
              </a:lnSpc>
            </a:pPr>
            <a:endParaRPr lang="en-US" sz="3600" b="1" spc="-60">
              <a:solidFill>
                <a:srgbClr val="111111"/>
              </a:solidFill>
              <a:latin typeface="Barlow Bold"/>
              <a:ea typeface="Barlow Bold"/>
              <a:cs typeface="Barlow Bold"/>
              <a:sym typeface="Barlow Bold"/>
            </a:endParaRPr>
          </a:p>
          <a:p>
            <a:pPr marL="743902" lvl="1" indent="-371951" algn="l">
              <a:lnSpc>
                <a:spcPts val="3888"/>
              </a:lnSpc>
            </a:pPr>
            <a:endParaRPr lang="en-US" sz="3600" b="1" spc="-60">
              <a:solidFill>
                <a:srgbClr val="111111"/>
              </a:solidFill>
              <a:latin typeface="Barlow Bold"/>
              <a:ea typeface="Barlow Bold"/>
              <a:cs typeface="Barlow Bold"/>
              <a:sym typeface="Barlow Bold"/>
            </a:endParaRPr>
          </a:p>
          <a:p>
            <a:pPr marL="743902" lvl="1" indent="-371951" algn="l">
              <a:lnSpc>
                <a:spcPts val="3888"/>
              </a:lnSpc>
            </a:pPr>
            <a:endParaRPr lang="en-US" sz="3600" b="1" spc="-60">
              <a:solidFill>
                <a:srgbClr val="111111"/>
              </a:solidFill>
              <a:latin typeface="Barlow Bold"/>
              <a:ea typeface="Barlow Bold"/>
              <a:cs typeface="Barlow Bold"/>
              <a:sym typeface="Barlow Bold"/>
            </a:endParaRPr>
          </a:p>
        </p:txBody>
      </p:sp>
      <p:grpSp>
        <p:nvGrpSpPr>
          <p:cNvPr id="6" name="Group 6"/>
          <p:cNvGrpSpPr/>
          <p:nvPr/>
        </p:nvGrpSpPr>
        <p:grpSpPr>
          <a:xfrm>
            <a:off x="9144000" y="0"/>
            <a:ext cx="9144000" cy="10287000"/>
            <a:chOff x="0" y="0"/>
            <a:chExt cx="12192000" cy="13716000"/>
          </a:xfrm>
        </p:grpSpPr>
        <p:sp>
          <p:nvSpPr>
            <p:cNvPr id="7" name="Freeform 7"/>
            <p:cNvSpPr/>
            <p:nvPr/>
          </p:nvSpPr>
          <p:spPr>
            <a:xfrm>
              <a:off x="0" y="0"/>
              <a:ext cx="12192000" cy="13716000"/>
            </a:xfrm>
            <a:custGeom>
              <a:avLst/>
              <a:gdLst/>
              <a:ahLst/>
              <a:cxnLst/>
              <a:rect l="l" t="t" r="r" b="b"/>
              <a:pathLst>
                <a:path w="12192000" h="13716000">
                  <a:moveTo>
                    <a:pt x="0" y="0"/>
                  </a:moveTo>
                  <a:lnTo>
                    <a:pt x="12192000" y="0"/>
                  </a:lnTo>
                  <a:lnTo>
                    <a:pt x="12192000" y="13716000"/>
                  </a:lnTo>
                  <a:lnTo>
                    <a:pt x="0" y="13716000"/>
                  </a:lnTo>
                  <a:close/>
                </a:path>
              </a:pathLst>
            </a:custGeom>
            <a:solidFill>
              <a:srgbClr val="EE1000"/>
            </a:solidFill>
          </p:spPr>
          <p:txBody>
            <a:bodyPr/>
            <a:lstStyle/>
            <a:p>
              <a:endParaRPr lang="en-US"/>
            </a:p>
          </p:txBody>
        </p:sp>
      </p:grpSp>
      <p:sp>
        <p:nvSpPr>
          <p:cNvPr id="8" name="TextBox 8"/>
          <p:cNvSpPr txBox="1"/>
          <p:nvPr/>
        </p:nvSpPr>
        <p:spPr>
          <a:xfrm>
            <a:off x="9395384" y="438655"/>
            <a:ext cx="8330413" cy="865994"/>
          </a:xfrm>
          <a:prstGeom prst="rect">
            <a:avLst/>
          </a:prstGeom>
        </p:spPr>
        <p:txBody>
          <a:bodyPr lIns="0" tIns="0" rIns="0" bIns="0" rtlCol="0" anchor="t">
            <a:spAutoFit/>
          </a:bodyPr>
          <a:lstStyle/>
          <a:p>
            <a:pPr algn="l">
              <a:lnSpc>
                <a:spcPts val="5832"/>
              </a:lnSpc>
            </a:pPr>
            <a:r>
              <a:rPr lang="en-US" sz="5400" spc="-225">
                <a:solidFill>
                  <a:srgbClr val="FFFFFF"/>
                </a:solidFill>
                <a:latin typeface="Barlow Condensed"/>
                <a:ea typeface="Barlow Condensed"/>
                <a:cs typeface="Barlow Condensed"/>
                <a:sym typeface="Barlow Condensed"/>
              </a:rPr>
              <a:t>TIMELINE 36</a:t>
            </a:r>
          </a:p>
        </p:txBody>
      </p:sp>
      <p:sp>
        <p:nvSpPr>
          <p:cNvPr id="9" name="TextBox 9"/>
          <p:cNvSpPr txBox="1"/>
          <p:nvPr/>
        </p:nvSpPr>
        <p:spPr>
          <a:xfrm>
            <a:off x="9395384" y="1695079"/>
            <a:ext cx="8070914" cy="6371168"/>
          </a:xfrm>
          <a:prstGeom prst="rect">
            <a:avLst/>
          </a:prstGeom>
        </p:spPr>
        <p:txBody>
          <a:bodyPr lIns="0" tIns="0" rIns="0" bIns="0" rtlCol="0" anchor="t">
            <a:spAutoFit/>
          </a:bodyPr>
          <a:lstStyle/>
          <a:p>
            <a:pPr marL="743902" lvl="1" indent="-371951" algn="l">
              <a:lnSpc>
                <a:spcPts val="4320"/>
              </a:lnSpc>
              <a:buFont typeface="Arial"/>
              <a:buChar char="•"/>
            </a:pPr>
            <a:r>
              <a:rPr lang="en-US" sz="3600" b="1" spc="-60">
                <a:solidFill>
                  <a:srgbClr val="FFFFFF"/>
                </a:solidFill>
                <a:latin typeface="Barlow Bold"/>
                <a:ea typeface="Barlow Bold"/>
                <a:cs typeface="Barlow Bold"/>
                <a:sym typeface="Barlow Bold"/>
              </a:rPr>
              <a:t>Januari 2026</a:t>
            </a:r>
          </a:p>
          <a:p>
            <a:pPr marL="743902" lvl="1" indent="-371951" algn="l">
              <a:lnSpc>
                <a:spcPts val="4320"/>
              </a:lnSpc>
              <a:buFont typeface="Arial"/>
              <a:buChar char="•"/>
            </a:pPr>
            <a:r>
              <a:rPr lang="en-US" sz="3600" b="1" spc="-60">
                <a:solidFill>
                  <a:srgbClr val="FFFFFF"/>
                </a:solidFill>
                <a:latin typeface="Barlow Bold"/>
                <a:ea typeface="Barlow Bold"/>
                <a:cs typeface="Barlow Bold"/>
                <a:sym typeface="Barlow Bold"/>
              </a:rPr>
              <a:t>Maart 2026</a:t>
            </a:r>
          </a:p>
          <a:p>
            <a:pPr marL="743902" lvl="1" indent="-371951" algn="l">
              <a:lnSpc>
                <a:spcPts val="4320"/>
              </a:lnSpc>
              <a:buFont typeface="Arial"/>
              <a:buChar char="•"/>
            </a:pPr>
            <a:r>
              <a:rPr lang="en-US" sz="3600" b="1" spc="-60">
                <a:solidFill>
                  <a:srgbClr val="FFFFFF"/>
                </a:solidFill>
                <a:latin typeface="Barlow Bold"/>
                <a:ea typeface="Barlow Bold"/>
                <a:cs typeface="Barlow Bold"/>
                <a:sym typeface="Barlow Bold"/>
              </a:rPr>
              <a:t>Mei 2026</a:t>
            </a:r>
          </a:p>
          <a:p>
            <a:pPr marL="743902" lvl="1" indent="-371951" algn="l">
              <a:lnSpc>
                <a:spcPts val="4320"/>
              </a:lnSpc>
              <a:buFont typeface="Arial"/>
              <a:buChar char="•"/>
            </a:pPr>
            <a:r>
              <a:rPr lang="en-US" sz="3600" b="1" spc="-60">
                <a:solidFill>
                  <a:srgbClr val="FFFFFF"/>
                </a:solidFill>
                <a:latin typeface="Barlow Bold"/>
                <a:ea typeface="Barlow Bold"/>
                <a:cs typeface="Barlow Bold"/>
                <a:sym typeface="Barlow Bold"/>
              </a:rPr>
              <a:t>Augustus 2026</a:t>
            </a:r>
          </a:p>
          <a:p>
            <a:pPr marL="743902" lvl="1" indent="-371951" algn="l">
              <a:lnSpc>
                <a:spcPts val="4320"/>
              </a:lnSpc>
              <a:buFont typeface="Arial"/>
              <a:buChar char="•"/>
            </a:pPr>
            <a:r>
              <a:rPr lang="en-US" sz="3600" b="1" spc="-60">
                <a:solidFill>
                  <a:srgbClr val="FFFFFF"/>
                </a:solidFill>
                <a:latin typeface="Barlow Bold"/>
                <a:ea typeface="Barlow Bold"/>
                <a:cs typeface="Barlow Bold"/>
                <a:sym typeface="Barlow Bold"/>
              </a:rPr>
              <a:t>Oktober 2026</a:t>
            </a:r>
          </a:p>
          <a:p>
            <a:pPr marL="743902" lvl="1" indent="-371951" algn="l">
              <a:lnSpc>
                <a:spcPts val="4320"/>
              </a:lnSpc>
              <a:buFont typeface="Arial"/>
              <a:buChar char="•"/>
            </a:pPr>
            <a:r>
              <a:rPr lang="en-US" sz="3600" b="1" spc="-60">
                <a:solidFill>
                  <a:srgbClr val="FFFFFF"/>
                </a:solidFill>
                <a:latin typeface="Barlow Bold"/>
                <a:ea typeface="Barlow Bold"/>
                <a:cs typeface="Barlow Bold"/>
                <a:sym typeface="Barlow Bold"/>
              </a:rPr>
              <a:t>December 2026</a:t>
            </a:r>
          </a:p>
          <a:p>
            <a:pPr marL="743902" lvl="1" indent="-371951" algn="l">
              <a:lnSpc>
                <a:spcPts val="4320"/>
              </a:lnSpc>
            </a:pPr>
            <a:endParaRPr lang="en-US" sz="3600" b="1" spc="-60">
              <a:solidFill>
                <a:srgbClr val="FFFFFF"/>
              </a:solidFill>
              <a:latin typeface="Barlow Bold"/>
              <a:ea typeface="Barlow Bold"/>
              <a:cs typeface="Barlow Bold"/>
              <a:sym typeface="Barlow Bold"/>
            </a:endParaRPr>
          </a:p>
          <a:p>
            <a:pPr marL="464939" lvl="1" indent="-232470" algn="l">
              <a:lnSpc>
                <a:spcPts val="2700"/>
              </a:lnSpc>
            </a:pPr>
            <a:endParaRPr lang="en-US" sz="3600" b="1" spc="-60">
              <a:solidFill>
                <a:srgbClr val="FFFFFF"/>
              </a:solidFill>
              <a:latin typeface="Barlow Bold"/>
              <a:ea typeface="Barlow Bold"/>
              <a:cs typeface="Barlow Bold"/>
              <a:sym typeface="Barlow Bold"/>
            </a:endParaRPr>
          </a:p>
          <a:p>
            <a:pPr marL="743902" lvl="1" indent="-371951" algn="l">
              <a:lnSpc>
                <a:spcPts val="4320"/>
              </a:lnSpc>
            </a:pPr>
            <a:endParaRPr lang="en-US" sz="3600" b="1" spc="-60">
              <a:solidFill>
                <a:srgbClr val="FFFFFF"/>
              </a:solidFill>
              <a:latin typeface="Barlow Bold"/>
              <a:ea typeface="Barlow Bold"/>
              <a:cs typeface="Barlow Bold"/>
              <a:sym typeface="Barlow Bold"/>
            </a:endParaRPr>
          </a:p>
          <a:p>
            <a:pPr marL="743902" lvl="1" indent="-371951" algn="l">
              <a:lnSpc>
                <a:spcPts val="3888"/>
              </a:lnSpc>
            </a:pPr>
            <a:endParaRPr lang="en-US" sz="3600" b="1" spc="-60">
              <a:solidFill>
                <a:srgbClr val="FFFFFF"/>
              </a:solidFill>
              <a:latin typeface="Barlow Bold"/>
              <a:ea typeface="Barlow Bold"/>
              <a:cs typeface="Barlow Bold"/>
              <a:sym typeface="Barlow Bold"/>
            </a:endParaRPr>
          </a:p>
          <a:p>
            <a:pPr marL="743902" lvl="1" indent="-371951" algn="l">
              <a:lnSpc>
                <a:spcPts val="3888"/>
              </a:lnSpc>
            </a:pPr>
            <a:endParaRPr lang="en-US" sz="3600" b="1" spc="-60">
              <a:solidFill>
                <a:srgbClr val="FFFFFF"/>
              </a:solidFill>
              <a:latin typeface="Barlow Bold"/>
              <a:ea typeface="Barlow Bold"/>
              <a:cs typeface="Barlow Bold"/>
              <a:sym typeface="Barlow Bold"/>
            </a:endParaRPr>
          </a:p>
          <a:p>
            <a:pPr marL="743902" lvl="1" indent="-371951" algn="l">
              <a:lnSpc>
                <a:spcPts val="3888"/>
              </a:lnSpc>
            </a:pPr>
            <a:endParaRPr lang="en-US" sz="3600" b="1" spc="-60">
              <a:solidFill>
                <a:srgbClr val="FFFFFF"/>
              </a:solidFill>
              <a:latin typeface="Barlow Bold"/>
              <a:ea typeface="Barlow Bold"/>
              <a:cs typeface="Barlow Bold"/>
              <a:sym typeface="Barlow Bold"/>
            </a:endParaRPr>
          </a:p>
          <a:p>
            <a:pPr marL="743902" lvl="1" indent="-371951" algn="l">
              <a:lnSpc>
                <a:spcPts val="3888"/>
              </a:lnSpc>
            </a:pPr>
            <a:endParaRPr lang="en-US" sz="3600" b="1" spc="-60">
              <a:solidFill>
                <a:srgbClr val="FFFFFF"/>
              </a:solidFill>
              <a:latin typeface="Barlow Bold"/>
              <a:ea typeface="Barlow Bold"/>
              <a:cs typeface="Barlow Bold"/>
              <a:sym typeface="Barlow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732558" y="733558"/>
            <a:ext cx="7258050" cy="967388"/>
          </a:xfrm>
          <a:prstGeom prst="rect">
            <a:avLst/>
          </a:prstGeom>
        </p:spPr>
        <p:txBody>
          <a:bodyPr lIns="0" tIns="0" rIns="0" bIns="0" rtlCol="0" anchor="t">
            <a:spAutoFit/>
          </a:bodyPr>
          <a:lstStyle/>
          <a:p>
            <a:pPr algn="l">
              <a:lnSpc>
                <a:spcPts val="8098"/>
              </a:lnSpc>
            </a:pPr>
            <a:r>
              <a:rPr lang="en-US" sz="6600" b="1">
                <a:solidFill>
                  <a:srgbClr val="111111"/>
                </a:solidFill>
                <a:latin typeface="Barlow Condensed Bold"/>
                <a:ea typeface="Barlow Condensed Bold"/>
                <a:cs typeface="Barlow Condensed Bold"/>
                <a:sym typeface="Barlow Condensed Bold"/>
              </a:rPr>
              <a:t>CONTACT</a:t>
            </a:r>
          </a:p>
        </p:txBody>
      </p:sp>
      <p:sp>
        <p:nvSpPr>
          <p:cNvPr id="4" name="Freeform 4"/>
          <p:cNvSpPr/>
          <p:nvPr/>
        </p:nvSpPr>
        <p:spPr>
          <a:xfrm>
            <a:off x="14902244" y="0"/>
            <a:ext cx="3385757" cy="10298154"/>
          </a:xfrm>
          <a:custGeom>
            <a:avLst/>
            <a:gdLst/>
            <a:ahLst/>
            <a:cxnLst/>
            <a:rect l="l" t="t" r="r" b="b"/>
            <a:pathLst>
              <a:path w="3385757" h="10298154">
                <a:moveTo>
                  <a:pt x="0" y="0"/>
                </a:moveTo>
                <a:lnTo>
                  <a:pt x="3385756" y="0"/>
                </a:lnTo>
                <a:lnTo>
                  <a:pt x="3385756" y="10298154"/>
                </a:lnTo>
                <a:lnTo>
                  <a:pt x="0" y="10298154"/>
                </a:lnTo>
                <a:lnTo>
                  <a:pt x="0" y="0"/>
                </a:lnTo>
                <a:close/>
              </a:path>
            </a:pathLst>
          </a:custGeom>
          <a:blipFill>
            <a:blip>
              <a:extLst>
                <a:ext uri="{96DAC541-7B7A-43D3-8B79-37D633B846F1}">
                  <asvg:svgBlip xmlns:asvg="http://schemas.microsoft.com/office/drawing/2016/SVG/main" r:embed="rId4"/>
                </a:ext>
              </a:extLst>
            </a:blip>
            <a:stretch>
              <a:fillRect l="-102328" r="-914"/>
            </a:stretch>
          </a:blipFill>
        </p:spPr>
        <p:txBody>
          <a:bodyPr/>
          <a:lstStyle/>
          <a:p>
            <a:endParaRPr lang="en-US"/>
          </a:p>
        </p:txBody>
      </p:sp>
      <p:grpSp>
        <p:nvGrpSpPr>
          <p:cNvPr id="5" name="Group 5"/>
          <p:cNvGrpSpPr/>
          <p:nvPr/>
        </p:nvGrpSpPr>
        <p:grpSpPr>
          <a:xfrm>
            <a:off x="607866" y="7715250"/>
            <a:ext cx="2073688" cy="2103806"/>
            <a:chOff x="0" y="0"/>
            <a:chExt cx="2764917" cy="2805074"/>
          </a:xfrm>
        </p:grpSpPr>
        <p:sp>
          <p:nvSpPr>
            <p:cNvPr id="6" name="Freeform 6"/>
            <p:cNvSpPr/>
            <p:nvPr/>
          </p:nvSpPr>
          <p:spPr>
            <a:xfrm>
              <a:off x="0" y="0"/>
              <a:ext cx="2764917" cy="2805049"/>
            </a:xfrm>
            <a:custGeom>
              <a:avLst/>
              <a:gdLst/>
              <a:ahLst/>
              <a:cxnLst/>
              <a:rect l="l" t="t" r="r" b="b"/>
              <a:pathLst>
                <a:path w="2764917" h="2805049">
                  <a:moveTo>
                    <a:pt x="0" y="0"/>
                  </a:moveTo>
                  <a:lnTo>
                    <a:pt x="2764917" y="0"/>
                  </a:lnTo>
                  <a:lnTo>
                    <a:pt x="2764917" y="2805049"/>
                  </a:lnTo>
                  <a:lnTo>
                    <a:pt x="0" y="2805049"/>
                  </a:lnTo>
                  <a:lnTo>
                    <a:pt x="0" y="0"/>
                  </a:lnTo>
                  <a:close/>
                </a:path>
              </a:pathLst>
            </a:custGeom>
            <a:blipFill>
              <a:blip r:embed="rId5"/>
              <a:stretch>
                <a:fillRect r="-118035"/>
              </a:stretch>
            </a:blipFill>
          </p:spPr>
          <p:txBody>
            <a:bodyPr/>
            <a:lstStyle/>
            <a:p>
              <a:endParaRPr lang="en-US"/>
            </a:p>
          </p:txBody>
        </p:sp>
      </p:grpSp>
      <p:sp>
        <p:nvSpPr>
          <p:cNvPr id="7" name="TextBox 7"/>
          <p:cNvSpPr txBox="1"/>
          <p:nvPr/>
        </p:nvSpPr>
        <p:spPr>
          <a:xfrm>
            <a:off x="732558" y="2252748"/>
            <a:ext cx="8868642" cy="5051193"/>
          </a:xfrm>
          <a:prstGeom prst="rect">
            <a:avLst/>
          </a:prstGeom>
        </p:spPr>
        <p:txBody>
          <a:bodyPr lIns="0" tIns="0" rIns="0" bIns="0" rtlCol="0" anchor="t">
            <a:spAutoFit/>
          </a:bodyPr>
          <a:lstStyle/>
          <a:p>
            <a:pPr algn="l">
              <a:lnSpc>
                <a:spcPts val="3600"/>
              </a:lnSpc>
            </a:pPr>
            <a:r>
              <a:rPr lang="en-US" sz="3000" b="1" dirty="0">
                <a:solidFill>
                  <a:srgbClr val="111111"/>
                </a:solidFill>
                <a:latin typeface="Barlow Bold"/>
                <a:ea typeface="Barlow Bold"/>
                <a:cs typeface="Barlow Bold"/>
                <a:sym typeface="Barlow Bold"/>
              </a:rPr>
              <a:t>Marianne van der Zwan</a:t>
            </a:r>
          </a:p>
          <a:p>
            <a:pPr algn="l">
              <a:lnSpc>
                <a:spcPts val="3600"/>
              </a:lnSpc>
            </a:pPr>
            <a:r>
              <a:rPr lang="en-US" sz="3000" dirty="0" err="1">
                <a:solidFill>
                  <a:srgbClr val="111111"/>
                </a:solidFill>
                <a:latin typeface="Barlow"/>
                <a:ea typeface="Barlow"/>
                <a:cs typeface="Barlow"/>
                <a:sym typeface="Barlow"/>
              </a:rPr>
              <a:t>Marketing&amp;Communicatie</a:t>
            </a:r>
            <a:endParaRPr lang="en-US" sz="3000" dirty="0">
              <a:solidFill>
                <a:srgbClr val="111111"/>
              </a:solidFill>
              <a:latin typeface="Barlow"/>
              <a:ea typeface="Barlow"/>
              <a:cs typeface="Barlow"/>
              <a:sym typeface="Barlow"/>
            </a:endParaRPr>
          </a:p>
          <a:p>
            <a:pPr algn="l">
              <a:lnSpc>
                <a:spcPts val="3600"/>
              </a:lnSpc>
            </a:pPr>
            <a:r>
              <a:rPr lang="en-US" sz="3000" dirty="0">
                <a:solidFill>
                  <a:srgbClr val="111111"/>
                </a:solidFill>
                <a:latin typeface="Barlow"/>
                <a:ea typeface="Barlow"/>
                <a:cs typeface="Barlow"/>
                <a:sym typeface="Barlow"/>
              </a:rPr>
              <a:t>Dress for Success NL</a:t>
            </a:r>
          </a:p>
          <a:p>
            <a:pPr algn="l">
              <a:lnSpc>
                <a:spcPts val="3600"/>
              </a:lnSpc>
            </a:pPr>
            <a:endParaRPr lang="en-US" sz="3000" dirty="0">
              <a:solidFill>
                <a:srgbClr val="111111"/>
              </a:solidFill>
              <a:latin typeface="Barlow"/>
              <a:ea typeface="Barlow"/>
              <a:cs typeface="Barlow"/>
              <a:sym typeface="Barlow"/>
            </a:endParaRPr>
          </a:p>
          <a:p>
            <a:pPr algn="l">
              <a:lnSpc>
                <a:spcPts val="3600"/>
              </a:lnSpc>
            </a:pPr>
            <a:r>
              <a:rPr lang="en-US" sz="3000" dirty="0">
                <a:solidFill>
                  <a:srgbClr val="111111"/>
                </a:solidFill>
                <a:latin typeface="Barlow"/>
                <a:ea typeface="Barlow"/>
                <a:cs typeface="Barlow"/>
                <a:sym typeface="Barlow"/>
              </a:rPr>
              <a:t>E-</a:t>
            </a:r>
            <a:r>
              <a:rPr lang="en-US" sz="3000" dirty="0" err="1">
                <a:solidFill>
                  <a:srgbClr val="111111"/>
                </a:solidFill>
                <a:latin typeface="Barlow"/>
                <a:ea typeface="Barlow"/>
                <a:cs typeface="Barlow"/>
                <a:sym typeface="Barlow"/>
              </a:rPr>
              <a:t>mailadres</a:t>
            </a:r>
            <a:endParaRPr lang="en-US" sz="3000" dirty="0">
              <a:solidFill>
                <a:srgbClr val="111111"/>
              </a:solidFill>
              <a:latin typeface="Barlow"/>
              <a:ea typeface="Barlow"/>
              <a:cs typeface="Barlow"/>
              <a:sym typeface="Barlow"/>
            </a:endParaRPr>
          </a:p>
          <a:p>
            <a:pPr algn="l">
              <a:lnSpc>
                <a:spcPts val="3600"/>
              </a:lnSpc>
            </a:pPr>
            <a:r>
              <a:rPr lang="en-US" sz="3000" dirty="0" err="1">
                <a:solidFill>
                  <a:srgbClr val="111111"/>
                </a:solidFill>
                <a:latin typeface="Barlow"/>
                <a:ea typeface="Barlow"/>
                <a:cs typeface="Barlow"/>
                <a:sym typeface="Barlow"/>
              </a:rPr>
              <a:t>Telefoonnummer</a:t>
            </a:r>
            <a:endParaRPr lang="en-US" sz="3000" dirty="0">
              <a:solidFill>
                <a:srgbClr val="111111"/>
              </a:solidFill>
              <a:latin typeface="Barlow"/>
              <a:ea typeface="Barlow"/>
              <a:cs typeface="Barlow"/>
              <a:sym typeface="Barlow"/>
            </a:endParaRPr>
          </a:p>
          <a:p>
            <a:pPr algn="l">
              <a:lnSpc>
                <a:spcPts val="3600"/>
              </a:lnSpc>
            </a:pPr>
            <a:r>
              <a:rPr lang="en-US" sz="3000" dirty="0">
                <a:solidFill>
                  <a:srgbClr val="111111"/>
                </a:solidFill>
                <a:latin typeface="Barlow"/>
                <a:ea typeface="Barlow"/>
                <a:cs typeface="Barlow"/>
                <a:sym typeface="Barlow"/>
              </a:rPr>
              <a:t>www.dressforsuccess.nl/vestiging</a:t>
            </a:r>
          </a:p>
          <a:p>
            <a:pPr algn="l">
              <a:lnSpc>
                <a:spcPts val="3600"/>
              </a:lnSpc>
            </a:pPr>
            <a:r>
              <a:rPr lang="en-US" sz="3000" dirty="0" err="1">
                <a:solidFill>
                  <a:srgbClr val="111111"/>
                </a:solidFill>
                <a:latin typeface="Barlow"/>
                <a:ea typeface="Barlow"/>
                <a:cs typeface="Barlow"/>
                <a:sym typeface="Barlow"/>
              </a:rPr>
              <a:t>Bezoekadres</a:t>
            </a:r>
            <a:endParaRPr lang="en-US" sz="3000" dirty="0">
              <a:solidFill>
                <a:srgbClr val="111111"/>
              </a:solidFill>
              <a:latin typeface="Barlow"/>
              <a:ea typeface="Barlow"/>
              <a:cs typeface="Barlow"/>
              <a:sym typeface="Barlow"/>
            </a:endParaRPr>
          </a:p>
          <a:p>
            <a:pPr algn="l">
              <a:lnSpc>
                <a:spcPts val="3600"/>
              </a:lnSpc>
            </a:pPr>
            <a:endParaRPr lang="en-US" sz="3000" dirty="0">
              <a:solidFill>
                <a:srgbClr val="111111"/>
              </a:solidFill>
              <a:latin typeface="Barlow"/>
              <a:ea typeface="Barlow"/>
              <a:cs typeface="Barlow"/>
              <a:sym typeface="Barlow"/>
            </a:endParaRPr>
          </a:p>
          <a:p>
            <a:pPr algn="l">
              <a:lnSpc>
                <a:spcPts val="3600"/>
              </a:lnSpc>
            </a:pPr>
            <a:r>
              <a:rPr lang="en-US" sz="3000" dirty="0" err="1">
                <a:solidFill>
                  <a:srgbClr val="111111"/>
                </a:solidFill>
                <a:latin typeface="Barlow"/>
                <a:ea typeface="Barlow"/>
                <a:cs typeface="Barlow"/>
                <a:sym typeface="Barlow"/>
              </a:rPr>
              <a:t>Volg</a:t>
            </a:r>
            <a:r>
              <a:rPr lang="en-US" sz="3000" dirty="0">
                <a:solidFill>
                  <a:srgbClr val="111111"/>
                </a:solidFill>
                <a:latin typeface="Barlow"/>
                <a:ea typeface="Barlow"/>
                <a:cs typeface="Barlow"/>
                <a:sym typeface="Barlow"/>
              </a:rPr>
              <a:t> &amp; like </a:t>
            </a:r>
            <a:r>
              <a:rPr lang="en-US" sz="3000" dirty="0" err="1">
                <a:solidFill>
                  <a:srgbClr val="111111"/>
                </a:solidFill>
                <a:latin typeface="Barlow"/>
                <a:ea typeface="Barlow"/>
                <a:cs typeface="Barlow"/>
                <a:sym typeface="Barlow"/>
              </a:rPr>
              <a:t>ons</a:t>
            </a:r>
            <a:r>
              <a:rPr lang="en-US" sz="3000" dirty="0">
                <a:solidFill>
                  <a:srgbClr val="111111"/>
                </a:solidFill>
                <a:latin typeface="Barlow"/>
                <a:ea typeface="Barlow"/>
                <a:cs typeface="Barlow"/>
                <a:sym typeface="Barlow"/>
              </a:rPr>
              <a:t> op &lt;</a:t>
            </a:r>
            <a:r>
              <a:rPr lang="en-US" sz="3000" dirty="0" err="1">
                <a:solidFill>
                  <a:srgbClr val="111111"/>
                </a:solidFill>
                <a:latin typeface="Barlow"/>
                <a:ea typeface="Barlow"/>
                <a:cs typeface="Barlow"/>
                <a:sym typeface="Barlow"/>
              </a:rPr>
              <a:t>socialaccounts</a:t>
            </a:r>
            <a:r>
              <a:rPr lang="en-US" sz="3000" dirty="0">
                <a:solidFill>
                  <a:srgbClr val="111111"/>
                </a:solidFill>
                <a:latin typeface="Barlow"/>
                <a:ea typeface="Barlow"/>
                <a:cs typeface="Barlow"/>
                <a:sym typeface="Barlow"/>
              </a:rPr>
              <a:t>&gt;</a:t>
            </a:r>
          </a:p>
          <a:p>
            <a:pPr algn="l">
              <a:lnSpc>
                <a:spcPts val="3600"/>
              </a:lnSpc>
            </a:pPr>
            <a:endParaRPr lang="en-US" sz="3000" dirty="0">
              <a:solidFill>
                <a:srgbClr val="111111"/>
              </a:solidFill>
              <a:latin typeface="Barlow"/>
              <a:ea typeface="Barlow"/>
              <a:cs typeface="Barlow"/>
              <a:sym typeface="Barlow"/>
            </a:endParaRPr>
          </a:p>
        </p:txBody>
      </p:sp>
      <p:grpSp>
        <p:nvGrpSpPr>
          <p:cNvPr id="8" name="Group 8"/>
          <p:cNvGrpSpPr/>
          <p:nvPr/>
        </p:nvGrpSpPr>
        <p:grpSpPr>
          <a:xfrm>
            <a:off x="7267661" y="5847683"/>
            <a:ext cx="961796" cy="953414"/>
            <a:chOff x="0" y="0"/>
            <a:chExt cx="1282395" cy="1271219"/>
          </a:xfrm>
        </p:grpSpPr>
        <p:sp>
          <p:nvSpPr>
            <p:cNvPr id="9" name="Freeform 9"/>
            <p:cNvSpPr/>
            <p:nvPr/>
          </p:nvSpPr>
          <p:spPr>
            <a:xfrm>
              <a:off x="19050" y="19050"/>
              <a:ext cx="1253236" cy="1242060"/>
            </a:xfrm>
            <a:custGeom>
              <a:avLst/>
              <a:gdLst/>
              <a:ahLst/>
              <a:cxnLst/>
              <a:rect l="l" t="t" r="r" b="b"/>
              <a:pathLst>
                <a:path w="1253236" h="1242060">
                  <a:moveTo>
                    <a:pt x="0" y="621030"/>
                  </a:moveTo>
                  <a:cubicBezTo>
                    <a:pt x="0" y="278003"/>
                    <a:pt x="280543" y="0"/>
                    <a:pt x="626618" y="0"/>
                  </a:cubicBezTo>
                  <a:cubicBezTo>
                    <a:pt x="972693" y="0"/>
                    <a:pt x="1253236" y="278003"/>
                    <a:pt x="1253236" y="621030"/>
                  </a:cubicBezTo>
                  <a:cubicBezTo>
                    <a:pt x="1253236" y="964057"/>
                    <a:pt x="972566" y="1242060"/>
                    <a:pt x="626618" y="1242060"/>
                  </a:cubicBezTo>
                  <a:cubicBezTo>
                    <a:pt x="280670" y="1242060"/>
                    <a:pt x="0" y="964057"/>
                    <a:pt x="0" y="621030"/>
                  </a:cubicBezTo>
                  <a:close/>
                </a:path>
              </a:pathLst>
            </a:custGeom>
            <a:solidFill>
              <a:srgbClr val="FFFFFF"/>
            </a:solidFill>
          </p:spPr>
          <p:txBody>
            <a:bodyPr/>
            <a:lstStyle/>
            <a:p>
              <a:endParaRPr lang="en-US"/>
            </a:p>
          </p:txBody>
        </p:sp>
        <p:sp>
          <p:nvSpPr>
            <p:cNvPr id="10" name="Freeform 10"/>
            <p:cNvSpPr/>
            <p:nvPr/>
          </p:nvSpPr>
          <p:spPr>
            <a:xfrm>
              <a:off x="0" y="0"/>
              <a:ext cx="1291336" cy="1280160"/>
            </a:xfrm>
            <a:custGeom>
              <a:avLst/>
              <a:gdLst/>
              <a:ahLst/>
              <a:cxnLst/>
              <a:rect l="l" t="t" r="r" b="b"/>
              <a:pathLst>
                <a:path w="1291336" h="1280160">
                  <a:moveTo>
                    <a:pt x="0" y="640080"/>
                  </a:moveTo>
                  <a:cubicBezTo>
                    <a:pt x="0" y="286385"/>
                    <a:pt x="289179" y="0"/>
                    <a:pt x="645668" y="0"/>
                  </a:cubicBezTo>
                  <a:lnTo>
                    <a:pt x="645668" y="19050"/>
                  </a:lnTo>
                  <a:lnTo>
                    <a:pt x="645668" y="0"/>
                  </a:lnTo>
                  <a:cubicBezTo>
                    <a:pt x="1002030" y="0"/>
                    <a:pt x="1291336" y="286385"/>
                    <a:pt x="1291336" y="640080"/>
                  </a:cubicBezTo>
                  <a:lnTo>
                    <a:pt x="1272286" y="640080"/>
                  </a:lnTo>
                  <a:lnTo>
                    <a:pt x="1291336" y="640080"/>
                  </a:lnTo>
                  <a:cubicBezTo>
                    <a:pt x="1291336" y="993775"/>
                    <a:pt x="1002157" y="1280160"/>
                    <a:pt x="645668" y="1280160"/>
                  </a:cubicBezTo>
                  <a:lnTo>
                    <a:pt x="645668" y="1261110"/>
                  </a:lnTo>
                  <a:lnTo>
                    <a:pt x="645668" y="1280160"/>
                  </a:lnTo>
                  <a:cubicBezTo>
                    <a:pt x="289179" y="1280160"/>
                    <a:pt x="0" y="993775"/>
                    <a:pt x="0" y="640080"/>
                  </a:cubicBezTo>
                  <a:lnTo>
                    <a:pt x="19050" y="640080"/>
                  </a:lnTo>
                  <a:lnTo>
                    <a:pt x="38100" y="640080"/>
                  </a:lnTo>
                  <a:lnTo>
                    <a:pt x="19050" y="640080"/>
                  </a:lnTo>
                  <a:lnTo>
                    <a:pt x="0" y="640080"/>
                  </a:lnTo>
                  <a:moveTo>
                    <a:pt x="38100" y="640080"/>
                  </a:moveTo>
                  <a:cubicBezTo>
                    <a:pt x="38100" y="650621"/>
                    <a:pt x="29591" y="659130"/>
                    <a:pt x="19050" y="659130"/>
                  </a:cubicBezTo>
                  <a:cubicBezTo>
                    <a:pt x="8509" y="659130"/>
                    <a:pt x="0" y="650621"/>
                    <a:pt x="0" y="640080"/>
                  </a:cubicBezTo>
                  <a:cubicBezTo>
                    <a:pt x="0" y="629539"/>
                    <a:pt x="8509" y="621030"/>
                    <a:pt x="19050" y="621030"/>
                  </a:cubicBezTo>
                  <a:cubicBezTo>
                    <a:pt x="29591" y="621030"/>
                    <a:pt x="38100" y="629539"/>
                    <a:pt x="38100" y="640080"/>
                  </a:cubicBezTo>
                  <a:cubicBezTo>
                    <a:pt x="38100" y="972439"/>
                    <a:pt x="309880" y="1242060"/>
                    <a:pt x="645668" y="1242060"/>
                  </a:cubicBezTo>
                  <a:cubicBezTo>
                    <a:pt x="981456" y="1242060"/>
                    <a:pt x="1253109" y="972439"/>
                    <a:pt x="1253109" y="640080"/>
                  </a:cubicBezTo>
                  <a:cubicBezTo>
                    <a:pt x="1253109" y="307721"/>
                    <a:pt x="981329" y="38100"/>
                    <a:pt x="645668" y="38100"/>
                  </a:cubicBezTo>
                  <a:lnTo>
                    <a:pt x="645668" y="19050"/>
                  </a:lnTo>
                  <a:lnTo>
                    <a:pt x="645668" y="38100"/>
                  </a:lnTo>
                  <a:cubicBezTo>
                    <a:pt x="309880" y="38100"/>
                    <a:pt x="38100" y="307721"/>
                    <a:pt x="38100" y="640080"/>
                  </a:cubicBezTo>
                  <a:close/>
                </a:path>
              </a:pathLst>
            </a:custGeom>
            <a:solidFill>
              <a:srgbClr val="FFFFFF"/>
            </a:solidFill>
          </p:spPr>
          <p:txBody>
            <a:bodyPr/>
            <a:lstStyle/>
            <a:p>
              <a:endParaRPr lang="en-US"/>
            </a:p>
          </p:txBody>
        </p:sp>
      </p:grpSp>
      <p:grpSp>
        <p:nvGrpSpPr>
          <p:cNvPr id="11" name="Group 11"/>
          <p:cNvGrpSpPr/>
          <p:nvPr/>
        </p:nvGrpSpPr>
        <p:grpSpPr>
          <a:xfrm>
            <a:off x="7162600" y="5754910"/>
            <a:ext cx="1171918" cy="1138952"/>
            <a:chOff x="0" y="0"/>
            <a:chExt cx="1562557" cy="1518602"/>
          </a:xfrm>
        </p:grpSpPr>
        <p:sp>
          <p:nvSpPr>
            <p:cNvPr id="12" name="Freeform 12"/>
            <p:cNvSpPr/>
            <p:nvPr/>
          </p:nvSpPr>
          <p:spPr>
            <a:xfrm>
              <a:off x="0" y="0"/>
              <a:ext cx="1562608" cy="1518539"/>
            </a:xfrm>
            <a:custGeom>
              <a:avLst/>
              <a:gdLst/>
              <a:ahLst/>
              <a:cxnLst/>
              <a:rect l="l" t="t" r="r" b="b"/>
              <a:pathLst>
                <a:path w="1562608" h="1518539">
                  <a:moveTo>
                    <a:pt x="0" y="0"/>
                  </a:moveTo>
                  <a:lnTo>
                    <a:pt x="1562608" y="0"/>
                  </a:lnTo>
                  <a:lnTo>
                    <a:pt x="1562608" y="1518539"/>
                  </a:lnTo>
                  <a:lnTo>
                    <a:pt x="0" y="1518539"/>
                  </a:lnTo>
                  <a:lnTo>
                    <a:pt x="0" y="0"/>
                  </a:lnTo>
                  <a:close/>
                </a:path>
              </a:pathLst>
            </a:custGeom>
            <a:blipFill>
              <a:blip r:embed="rId6"/>
              <a:stretch>
                <a:fillRect t="-173" r="3" b="-177"/>
              </a:stretch>
            </a:blipFill>
          </p:spPr>
          <p:txBody>
            <a:bodyPr/>
            <a:lstStyle/>
            <a:p>
              <a:endParaRPr lang="en-US"/>
            </a:p>
          </p:txBody>
        </p:sp>
      </p:grpSp>
      <p:grpSp>
        <p:nvGrpSpPr>
          <p:cNvPr id="13" name="Group 13"/>
          <p:cNvGrpSpPr/>
          <p:nvPr/>
        </p:nvGrpSpPr>
        <p:grpSpPr>
          <a:xfrm>
            <a:off x="8469840" y="5798068"/>
            <a:ext cx="1056894" cy="1052636"/>
            <a:chOff x="0" y="0"/>
            <a:chExt cx="1409192" cy="1403515"/>
          </a:xfrm>
        </p:grpSpPr>
        <p:sp>
          <p:nvSpPr>
            <p:cNvPr id="14" name="Freeform 14"/>
            <p:cNvSpPr/>
            <p:nvPr/>
          </p:nvSpPr>
          <p:spPr>
            <a:xfrm>
              <a:off x="19050" y="19050"/>
              <a:ext cx="1374140" cy="1368298"/>
            </a:xfrm>
            <a:custGeom>
              <a:avLst/>
              <a:gdLst/>
              <a:ahLst/>
              <a:cxnLst/>
              <a:rect l="l" t="t" r="r" b="b"/>
              <a:pathLst>
                <a:path w="1374140" h="1368298">
                  <a:moveTo>
                    <a:pt x="0" y="684149"/>
                  </a:moveTo>
                  <a:cubicBezTo>
                    <a:pt x="0" y="306324"/>
                    <a:pt x="307594" y="0"/>
                    <a:pt x="687070" y="0"/>
                  </a:cubicBezTo>
                  <a:cubicBezTo>
                    <a:pt x="1066546" y="0"/>
                    <a:pt x="1374140" y="306324"/>
                    <a:pt x="1374140" y="684149"/>
                  </a:cubicBezTo>
                  <a:cubicBezTo>
                    <a:pt x="1374140" y="1061974"/>
                    <a:pt x="1066546" y="1368298"/>
                    <a:pt x="687070" y="1368298"/>
                  </a:cubicBezTo>
                  <a:cubicBezTo>
                    <a:pt x="307594" y="1368298"/>
                    <a:pt x="0" y="1061974"/>
                    <a:pt x="0" y="684149"/>
                  </a:cubicBezTo>
                  <a:close/>
                </a:path>
              </a:pathLst>
            </a:custGeom>
            <a:solidFill>
              <a:srgbClr val="FFFFFF"/>
            </a:solidFill>
          </p:spPr>
          <p:txBody>
            <a:bodyPr/>
            <a:lstStyle/>
            <a:p>
              <a:endParaRPr lang="en-US"/>
            </a:p>
          </p:txBody>
        </p:sp>
        <p:sp>
          <p:nvSpPr>
            <p:cNvPr id="15" name="Freeform 15"/>
            <p:cNvSpPr/>
            <p:nvPr/>
          </p:nvSpPr>
          <p:spPr>
            <a:xfrm>
              <a:off x="0" y="0"/>
              <a:ext cx="1412240" cy="1406398"/>
            </a:xfrm>
            <a:custGeom>
              <a:avLst/>
              <a:gdLst/>
              <a:ahLst/>
              <a:cxnLst/>
              <a:rect l="l" t="t" r="r" b="b"/>
              <a:pathLst>
                <a:path w="1412240" h="1406398">
                  <a:moveTo>
                    <a:pt x="0" y="703199"/>
                  </a:moveTo>
                  <a:cubicBezTo>
                    <a:pt x="0" y="314706"/>
                    <a:pt x="316230" y="0"/>
                    <a:pt x="706120" y="0"/>
                  </a:cubicBezTo>
                  <a:lnTo>
                    <a:pt x="706120" y="19050"/>
                  </a:lnTo>
                  <a:lnTo>
                    <a:pt x="706120" y="0"/>
                  </a:lnTo>
                  <a:cubicBezTo>
                    <a:pt x="1096010" y="0"/>
                    <a:pt x="1412240" y="314706"/>
                    <a:pt x="1412240" y="703199"/>
                  </a:cubicBezTo>
                  <a:lnTo>
                    <a:pt x="1393190" y="703199"/>
                  </a:lnTo>
                  <a:lnTo>
                    <a:pt x="1412240" y="703199"/>
                  </a:lnTo>
                  <a:cubicBezTo>
                    <a:pt x="1412240" y="1091692"/>
                    <a:pt x="1096010" y="1406398"/>
                    <a:pt x="706120" y="1406398"/>
                  </a:cubicBezTo>
                  <a:lnTo>
                    <a:pt x="706120" y="1387348"/>
                  </a:lnTo>
                  <a:lnTo>
                    <a:pt x="706120" y="1406398"/>
                  </a:lnTo>
                  <a:cubicBezTo>
                    <a:pt x="316230" y="1406398"/>
                    <a:pt x="0" y="1091565"/>
                    <a:pt x="0" y="703199"/>
                  </a:cubicBezTo>
                  <a:lnTo>
                    <a:pt x="19050" y="703199"/>
                  </a:lnTo>
                  <a:lnTo>
                    <a:pt x="38100" y="703199"/>
                  </a:lnTo>
                  <a:lnTo>
                    <a:pt x="19050" y="703199"/>
                  </a:lnTo>
                  <a:lnTo>
                    <a:pt x="0" y="703199"/>
                  </a:lnTo>
                  <a:moveTo>
                    <a:pt x="38100" y="703199"/>
                  </a:moveTo>
                  <a:cubicBezTo>
                    <a:pt x="38100" y="713740"/>
                    <a:pt x="29591" y="722249"/>
                    <a:pt x="19050" y="722249"/>
                  </a:cubicBezTo>
                  <a:cubicBezTo>
                    <a:pt x="8509" y="722249"/>
                    <a:pt x="0" y="713740"/>
                    <a:pt x="0" y="703199"/>
                  </a:cubicBezTo>
                  <a:cubicBezTo>
                    <a:pt x="0" y="692658"/>
                    <a:pt x="8509" y="684149"/>
                    <a:pt x="19050" y="684149"/>
                  </a:cubicBezTo>
                  <a:cubicBezTo>
                    <a:pt x="29591" y="684149"/>
                    <a:pt x="38100" y="692658"/>
                    <a:pt x="38100" y="703199"/>
                  </a:cubicBezTo>
                  <a:cubicBezTo>
                    <a:pt x="38100" y="1070483"/>
                    <a:pt x="337058" y="1368298"/>
                    <a:pt x="706120" y="1368298"/>
                  </a:cubicBezTo>
                  <a:cubicBezTo>
                    <a:pt x="1075182" y="1368298"/>
                    <a:pt x="1374140" y="1070483"/>
                    <a:pt x="1374140" y="703199"/>
                  </a:cubicBezTo>
                  <a:cubicBezTo>
                    <a:pt x="1374013" y="335915"/>
                    <a:pt x="1075055" y="38100"/>
                    <a:pt x="706120" y="38100"/>
                  </a:cubicBezTo>
                  <a:lnTo>
                    <a:pt x="706120" y="19050"/>
                  </a:lnTo>
                  <a:lnTo>
                    <a:pt x="706120" y="38100"/>
                  </a:lnTo>
                  <a:cubicBezTo>
                    <a:pt x="337058" y="38100"/>
                    <a:pt x="38100" y="335915"/>
                    <a:pt x="38100" y="703199"/>
                  </a:cubicBezTo>
                  <a:close/>
                </a:path>
              </a:pathLst>
            </a:custGeom>
            <a:solidFill>
              <a:srgbClr val="FFFFFF"/>
            </a:solidFill>
          </p:spPr>
          <p:txBody>
            <a:bodyPr/>
            <a:lstStyle/>
            <a:p>
              <a:endParaRPr lang="en-US"/>
            </a:p>
          </p:txBody>
        </p:sp>
      </p:grpSp>
      <p:grpSp>
        <p:nvGrpSpPr>
          <p:cNvPr id="16" name="Group 16"/>
          <p:cNvGrpSpPr/>
          <p:nvPr/>
        </p:nvGrpSpPr>
        <p:grpSpPr>
          <a:xfrm>
            <a:off x="8346348" y="5590423"/>
            <a:ext cx="1303887" cy="1467917"/>
            <a:chOff x="0" y="0"/>
            <a:chExt cx="1738516" cy="1957222"/>
          </a:xfrm>
        </p:grpSpPr>
        <p:sp>
          <p:nvSpPr>
            <p:cNvPr id="17" name="Freeform 17"/>
            <p:cNvSpPr/>
            <p:nvPr/>
          </p:nvSpPr>
          <p:spPr>
            <a:xfrm>
              <a:off x="0" y="0"/>
              <a:ext cx="1738503" cy="1957197"/>
            </a:xfrm>
            <a:custGeom>
              <a:avLst/>
              <a:gdLst/>
              <a:ahLst/>
              <a:cxnLst/>
              <a:rect l="l" t="t" r="r" b="b"/>
              <a:pathLst>
                <a:path w="1738503" h="1957197">
                  <a:moveTo>
                    <a:pt x="0" y="0"/>
                  </a:moveTo>
                  <a:lnTo>
                    <a:pt x="1738503" y="0"/>
                  </a:lnTo>
                  <a:lnTo>
                    <a:pt x="1738503" y="1957197"/>
                  </a:lnTo>
                  <a:lnTo>
                    <a:pt x="0" y="1957197"/>
                  </a:lnTo>
                  <a:lnTo>
                    <a:pt x="0" y="0"/>
                  </a:lnTo>
                  <a:close/>
                </a:path>
              </a:pathLst>
            </a:custGeom>
            <a:blipFill>
              <a:blip r:embed="rId7"/>
              <a:stretch>
                <a:fillRect l="-87" r="-89" b="-1"/>
              </a:stretch>
            </a:blipFill>
          </p:spPr>
          <p:txBody>
            <a:bodyPr/>
            <a:lstStyle/>
            <a:p>
              <a:endParaRPr lang="en-US"/>
            </a:p>
          </p:txBody>
        </p:sp>
      </p:grpSp>
      <p:grpSp>
        <p:nvGrpSpPr>
          <p:cNvPr id="18" name="Group 18"/>
          <p:cNvGrpSpPr/>
          <p:nvPr/>
        </p:nvGrpSpPr>
        <p:grpSpPr>
          <a:xfrm>
            <a:off x="9794396" y="5828833"/>
            <a:ext cx="1018423" cy="991095"/>
            <a:chOff x="0" y="0"/>
            <a:chExt cx="1357897" cy="1321460"/>
          </a:xfrm>
        </p:grpSpPr>
        <p:sp>
          <p:nvSpPr>
            <p:cNvPr id="19" name="Freeform 19"/>
            <p:cNvSpPr/>
            <p:nvPr/>
          </p:nvSpPr>
          <p:spPr>
            <a:xfrm>
              <a:off x="19050" y="19050"/>
              <a:ext cx="1328674" cy="1292352"/>
            </a:xfrm>
            <a:custGeom>
              <a:avLst/>
              <a:gdLst/>
              <a:ahLst/>
              <a:cxnLst/>
              <a:rect l="l" t="t" r="r" b="b"/>
              <a:pathLst>
                <a:path w="1328674" h="1292352">
                  <a:moveTo>
                    <a:pt x="0" y="646176"/>
                  </a:moveTo>
                  <a:cubicBezTo>
                    <a:pt x="0" y="289306"/>
                    <a:pt x="297434" y="0"/>
                    <a:pt x="664337" y="0"/>
                  </a:cubicBezTo>
                  <a:cubicBezTo>
                    <a:pt x="1031240" y="0"/>
                    <a:pt x="1328674" y="289306"/>
                    <a:pt x="1328674" y="646176"/>
                  </a:cubicBezTo>
                  <a:cubicBezTo>
                    <a:pt x="1328674" y="1003046"/>
                    <a:pt x="1031240" y="1292352"/>
                    <a:pt x="664337" y="1292352"/>
                  </a:cubicBezTo>
                  <a:cubicBezTo>
                    <a:pt x="297434" y="1292352"/>
                    <a:pt x="0" y="1003046"/>
                    <a:pt x="0" y="646176"/>
                  </a:cubicBezTo>
                  <a:close/>
                </a:path>
              </a:pathLst>
            </a:custGeom>
            <a:solidFill>
              <a:srgbClr val="FFFFFF"/>
            </a:solidFill>
          </p:spPr>
          <p:txBody>
            <a:bodyPr/>
            <a:lstStyle/>
            <a:p>
              <a:endParaRPr lang="en-US"/>
            </a:p>
          </p:txBody>
        </p:sp>
        <p:sp>
          <p:nvSpPr>
            <p:cNvPr id="20" name="Freeform 20"/>
            <p:cNvSpPr/>
            <p:nvPr/>
          </p:nvSpPr>
          <p:spPr>
            <a:xfrm>
              <a:off x="0" y="0"/>
              <a:ext cx="1366774" cy="1330452"/>
            </a:xfrm>
            <a:custGeom>
              <a:avLst/>
              <a:gdLst/>
              <a:ahLst/>
              <a:cxnLst/>
              <a:rect l="l" t="t" r="r" b="b"/>
              <a:pathLst>
                <a:path w="1366774" h="1330452">
                  <a:moveTo>
                    <a:pt x="0" y="665226"/>
                  </a:moveTo>
                  <a:cubicBezTo>
                    <a:pt x="0" y="297307"/>
                    <a:pt x="306451" y="0"/>
                    <a:pt x="683387" y="0"/>
                  </a:cubicBezTo>
                  <a:lnTo>
                    <a:pt x="683387" y="19050"/>
                  </a:lnTo>
                  <a:lnTo>
                    <a:pt x="683387" y="0"/>
                  </a:lnTo>
                  <a:cubicBezTo>
                    <a:pt x="1060323" y="0"/>
                    <a:pt x="1366774" y="297307"/>
                    <a:pt x="1366774" y="665226"/>
                  </a:cubicBezTo>
                  <a:lnTo>
                    <a:pt x="1347724" y="665226"/>
                  </a:lnTo>
                  <a:lnTo>
                    <a:pt x="1366774" y="665226"/>
                  </a:lnTo>
                  <a:cubicBezTo>
                    <a:pt x="1366774" y="1033145"/>
                    <a:pt x="1060323" y="1330452"/>
                    <a:pt x="683387" y="1330452"/>
                  </a:cubicBezTo>
                  <a:lnTo>
                    <a:pt x="683387" y="1311402"/>
                  </a:lnTo>
                  <a:lnTo>
                    <a:pt x="683387" y="1330452"/>
                  </a:lnTo>
                  <a:cubicBezTo>
                    <a:pt x="306451" y="1330452"/>
                    <a:pt x="0" y="1033145"/>
                    <a:pt x="0" y="665226"/>
                  </a:cubicBezTo>
                  <a:lnTo>
                    <a:pt x="19050" y="665226"/>
                  </a:lnTo>
                  <a:lnTo>
                    <a:pt x="38100" y="665226"/>
                  </a:lnTo>
                  <a:lnTo>
                    <a:pt x="19050" y="665226"/>
                  </a:lnTo>
                  <a:lnTo>
                    <a:pt x="0" y="665226"/>
                  </a:lnTo>
                  <a:moveTo>
                    <a:pt x="38100" y="665226"/>
                  </a:moveTo>
                  <a:cubicBezTo>
                    <a:pt x="38100" y="675767"/>
                    <a:pt x="29591" y="684276"/>
                    <a:pt x="19050" y="684276"/>
                  </a:cubicBezTo>
                  <a:cubicBezTo>
                    <a:pt x="8509" y="684276"/>
                    <a:pt x="0" y="675767"/>
                    <a:pt x="0" y="665226"/>
                  </a:cubicBezTo>
                  <a:cubicBezTo>
                    <a:pt x="0" y="654685"/>
                    <a:pt x="8509" y="646176"/>
                    <a:pt x="19050" y="646176"/>
                  </a:cubicBezTo>
                  <a:cubicBezTo>
                    <a:pt x="29591" y="646176"/>
                    <a:pt x="38100" y="654685"/>
                    <a:pt x="38100" y="665226"/>
                  </a:cubicBezTo>
                  <a:cubicBezTo>
                    <a:pt x="38100" y="1011047"/>
                    <a:pt x="326517" y="1292352"/>
                    <a:pt x="683387" y="1292352"/>
                  </a:cubicBezTo>
                  <a:cubicBezTo>
                    <a:pt x="1040257" y="1292352"/>
                    <a:pt x="1328674" y="1011047"/>
                    <a:pt x="1328674" y="665226"/>
                  </a:cubicBezTo>
                  <a:cubicBezTo>
                    <a:pt x="1328674" y="319405"/>
                    <a:pt x="1040257" y="38100"/>
                    <a:pt x="683387" y="38100"/>
                  </a:cubicBezTo>
                  <a:lnTo>
                    <a:pt x="683387" y="19050"/>
                  </a:lnTo>
                  <a:lnTo>
                    <a:pt x="683387" y="38100"/>
                  </a:lnTo>
                  <a:cubicBezTo>
                    <a:pt x="326517" y="38100"/>
                    <a:pt x="38100" y="319405"/>
                    <a:pt x="38100" y="665226"/>
                  </a:cubicBezTo>
                  <a:close/>
                </a:path>
              </a:pathLst>
            </a:custGeom>
            <a:solidFill>
              <a:srgbClr val="FFFFFF"/>
            </a:solidFill>
          </p:spPr>
          <p:txBody>
            <a:bodyPr/>
            <a:lstStyle/>
            <a:p>
              <a:endParaRPr lang="en-US"/>
            </a:p>
          </p:txBody>
        </p:sp>
      </p:grpSp>
      <p:grpSp>
        <p:nvGrpSpPr>
          <p:cNvPr id="21" name="Group 21"/>
          <p:cNvGrpSpPr/>
          <p:nvPr/>
        </p:nvGrpSpPr>
        <p:grpSpPr>
          <a:xfrm>
            <a:off x="9557366" y="5640467"/>
            <a:ext cx="1492491" cy="1367847"/>
            <a:chOff x="0" y="0"/>
            <a:chExt cx="1989988" cy="1823796"/>
          </a:xfrm>
        </p:grpSpPr>
        <p:sp>
          <p:nvSpPr>
            <p:cNvPr id="22" name="Freeform 22"/>
            <p:cNvSpPr/>
            <p:nvPr/>
          </p:nvSpPr>
          <p:spPr>
            <a:xfrm>
              <a:off x="0" y="0"/>
              <a:ext cx="1989963" cy="1823847"/>
            </a:xfrm>
            <a:custGeom>
              <a:avLst/>
              <a:gdLst/>
              <a:ahLst/>
              <a:cxnLst/>
              <a:rect l="l" t="t" r="r" b="b"/>
              <a:pathLst>
                <a:path w="1989963" h="1823847">
                  <a:moveTo>
                    <a:pt x="0" y="0"/>
                  </a:moveTo>
                  <a:lnTo>
                    <a:pt x="1989963" y="0"/>
                  </a:lnTo>
                  <a:lnTo>
                    <a:pt x="1989963" y="1823847"/>
                  </a:lnTo>
                  <a:lnTo>
                    <a:pt x="0" y="1823847"/>
                  </a:lnTo>
                  <a:lnTo>
                    <a:pt x="0" y="0"/>
                  </a:lnTo>
                  <a:close/>
                </a:path>
              </a:pathLst>
            </a:custGeom>
            <a:blipFill>
              <a:blip r:embed="rId8"/>
              <a:stretch>
                <a:fillRect t="-173" r="-1" b="-169"/>
              </a:stretch>
            </a:blipFill>
          </p:spPr>
          <p:txBody>
            <a:bodyP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583854" y="1035996"/>
            <a:ext cx="8220332" cy="8197529"/>
            <a:chOff x="0" y="0"/>
            <a:chExt cx="10960443" cy="10930039"/>
          </a:xfrm>
        </p:grpSpPr>
        <p:sp>
          <p:nvSpPr>
            <p:cNvPr id="4" name="Freeform 4"/>
            <p:cNvSpPr/>
            <p:nvPr/>
          </p:nvSpPr>
          <p:spPr>
            <a:xfrm>
              <a:off x="0" y="0"/>
              <a:ext cx="10960481" cy="10930001"/>
            </a:xfrm>
            <a:custGeom>
              <a:avLst/>
              <a:gdLst/>
              <a:ahLst/>
              <a:cxnLst/>
              <a:rect l="l" t="t" r="r" b="b"/>
              <a:pathLst>
                <a:path w="10960481" h="10930001">
                  <a:moveTo>
                    <a:pt x="0" y="0"/>
                  </a:moveTo>
                  <a:lnTo>
                    <a:pt x="10960481" y="0"/>
                  </a:lnTo>
                  <a:lnTo>
                    <a:pt x="10960481" y="10930001"/>
                  </a:lnTo>
                  <a:lnTo>
                    <a:pt x="0" y="10930001"/>
                  </a:lnTo>
                  <a:lnTo>
                    <a:pt x="0" y="0"/>
                  </a:lnTo>
                  <a:close/>
                </a:path>
              </a:pathLst>
            </a:custGeom>
            <a:blipFill>
              <a:blip r:embed="rId4"/>
              <a:stretch>
                <a:fillRect r="-114317"/>
              </a:stretch>
            </a:blipFill>
          </p:spPr>
          <p:txBody>
            <a:bodyPr/>
            <a:lstStyle/>
            <a:p>
              <a:endParaRPr lang="en-US"/>
            </a:p>
          </p:txBody>
        </p:sp>
      </p:grpSp>
      <p:sp>
        <p:nvSpPr>
          <p:cNvPr id="5" name="TextBox 5"/>
          <p:cNvSpPr txBox="1"/>
          <p:nvPr/>
        </p:nvSpPr>
        <p:spPr>
          <a:xfrm>
            <a:off x="8804186" y="6289758"/>
            <a:ext cx="8637375" cy="1884255"/>
          </a:xfrm>
          <a:prstGeom prst="rect">
            <a:avLst/>
          </a:prstGeom>
        </p:spPr>
        <p:txBody>
          <a:bodyPr lIns="0" tIns="0" rIns="0" bIns="0" rtlCol="0" anchor="t">
            <a:spAutoFit/>
          </a:bodyPr>
          <a:lstStyle/>
          <a:p>
            <a:pPr algn="l">
              <a:lnSpc>
                <a:spcPts val="6364"/>
              </a:lnSpc>
            </a:pPr>
            <a:r>
              <a:rPr lang="en-US" sz="6630" b="1" spc="-60" dirty="0" err="1">
                <a:solidFill>
                  <a:srgbClr val="111111"/>
                </a:solidFill>
                <a:latin typeface="Barlow Medium"/>
                <a:ea typeface="Barlow Medium"/>
                <a:cs typeface="Barlow Medium"/>
                <a:sym typeface="Barlow Medium"/>
              </a:rPr>
              <a:t>Iedereen</a:t>
            </a:r>
            <a:r>
              <a:rPr lang="en-US" sz="6630" b="1" spc="-60" dirty="0">
                <a:solidFill>
                  <a:srgbClr val="111111"/>
                </a:solidFill>
                <a:latin typeface="Barlow Medium"/>
                <a:ea typeface="Barlow Medium"/>
                <a:cs typeface="Barlow Medium"/>
                <a:sym typeface="Barlow Medium"/>
              </a:rPr>
              <a:t> </a:t>
            </a:r>
            <a:r>
              <a:rPr lang="en-US" sz="6630" b="1" spc="-60" dirty="0" err="1">
                <a:solidFill>
                  <a:srgbClr val="111111"/>
                </a:solidFill>
                <a:latin typeface="Barlow Medium"/>
                <a:ea typeface="Barlow Medium"/>
                <a:cs typeface="Barlow Medium"/>
                <a:sym typeface="Barlow Medium"/>
              </a:rPr>
              <a:t>goed</a:t>
            </a:r>
            <a:r>
              <a:rPr lang="en-US" sz="6630" b="1" spc="-60" dirty="0">
                <a:solidFill>
                  <a:srgbClr val="111111"/>
                </a:solidFill>
                <a:latin typeface="Barlow Medium"/>
                <a:ea typeface="Barlow Medium"/>
                <a:cs typeface="Barlow Medium"/>
                <a:sym typeface="Barlow Medium"/>
              </a:rPr>
              <a:t> </a:t>
            </a:r>
            <a:r>
              <a:rPr lang="en-US" sz="6630" b="1" spc="-60" dirty="0" err="1">
                <a:solidFill>
                  <a:srgbClr val="111111"/>
                </a:solidFill>
                <a:latin typeface="Barlow Medium"/>
                <a:ea typeface="Barlow Medium"/>
                <a:cs typeface="Barlow Medium"/>
                <a:sym typeface="Barlow Medium"/>
              </a:rPr>
              <a:t>gekleed</a:t>
            </a:r>
            <a:r>
              <a:rPr lang="en-US" sz="6630" b="1" spc="-60" dirty="0">
                <a:solidFill>
                  <a:srgbClr val="111111"/>
                </a:solidFill>
                <a:latin typeface="Barlow Medium"/>
                <a:ea typeface="Barlow Medium"/>
                <a:cs typeface="Barlow Medium"/>
                <a:sym typeface="Barlow Medium"/>
              </a:rPr>
              <a:t> </a:t>
            </a:r>
          </a:p>
          <a:p>
            <a:pPr algn="l">
              <a:lnSpc>
                <a:spcPts val="6364"/>
              </a:lnSpc>
            </a:pPr>
            <a:r>
              <a:rPr lang="en-US" sz="6630" b="1" spc="-60" dirty="0">
                <a:solidFill>
                  <a:srgbClr val="111111"/>
                </a:solidFill>
                <a:latin typeface="Barlow Medium"/>
                <a:ea typeface="Barlow Medium"/>
                <a:cs typeface="Barlow Medium"/>
                <a:sym typeface="Barlow Medium"/>
              </a:rPr>
              <a:t>op </a:t>
            </a:r>
            <a:r>
              <a:rPr lang="en-US" sz="6630" b="1" spc="-60" dirty="0" err="1">
                <a:solidFill>
                  <a:srgbClr val="111111"/>
                </a:solidFill>
                <a:latin typeface="Barlow Medium"/>
                <a:ea typeface="Barlow Medium"/>
                <a:cs typeface="Barlow Medium"/>
                <a:sym typeface="Barlow Medium"/>
              </a:rPr>
              <a:t>weg</a:t>
            </a:r>
            <a:r>
              <a:rPr lang="en-US" sz="6630" b="1" spc="-60" dirty="0">
                <a:solidFill>
                  <a:srgbClr val="111111"/>
                </a:solidFill>
                <a:latin typeface="Barlow Medium"/>
                <a:ea typeface="Barlow Medium"/>
                <a:cs typeface="Barlow Medium"/>
                <a:sym typeface="Barlow Medium"/>
              </a:rPr>
              <a:t> </a:t>
            </a:r>
            <a:r>
              <a:rPr lang="en-US" sz="6630" b="1" spc="-60" dirty="0" err="1">
                <a:solidFill>
                  <a:srgbClr val="111111"/>
                </a:solidFill>
                <a:latin typeface="Barlow Medium"/>
                <a:ea typeface="Barlow Medium"/>
                <a:cs typeface="Barlow Medium"/>
                <a:sym typeface="Barlow Medium"/>
              </a:rPr>
              <a:t>naar</a:t>
            </a:r>
            <a:r>
              <a:rPr lang="en-US" sz="6630" b="1" spc="-60" dirty="0">
                <a:solidFill>
                  <a:srgbClr val="111111"/>
                </a:solidFill>
                <a:latin typeface="Barlow Medium"/>
                <a:ea typeface="Barlow Medium"/>
                <a:cs typeface="Barlow Medium"/>
                <a:sym typeface="Barlow Medium"/>
              </a:rPr>
              <a:t> </a:t>
            </a:r>
            <a:r>
              <a:rPr lang="en-US" sz="6630" b="1" spc="-60" dirty="0" err="1">
                <a:solidFill>
                  <a:srgbClr val="111111"/>
                </a:solidFill>
                <a:latin typeface="Barlow Medium"/>
                <a:ea typeface="Barlow Medium"/>
                <a:cs typeface="Barlow Medium"/>
                <a:sym typeface="Barlow Medium"/>
              </a:rPr>
              <a:t>werk</a:t>
            </a:r>
            <a:r>
              <a:rPr lang="en-US" sz="6630" b="1" spc="-60" dirty="0">
                <a:solidFill>
                  <a:srgbClr val="111111"/>
                </a:solidFill>
                <a:latin typeface="Barlow Medium"/>
                <a:ea typeface="Barlow Medium"/>
                <a:cs typeface="Barlow Medium"/>
                <a:sym typeface="Barlow Medium"/>
              </a:rPr>
              <a:t>.</a:t>
            </a:r>
          </a:p>
          <a:p>
            <a:pPr algn="l">
              <a:lnSpc>
                <a:spcPts val="6364"/>
              </a:lnSpc>
            </a:pPr>
            <a:endParaRPr lang="en-US" sz="6630" b="1" spc="-60" dirty="0">
              <a:solidFill>
                <a:srgbClr val="111111"/>
              </a:solidFill>
              <a:latin typeface="Barlow Medium"/>
              <a:ea typeface="Barlow Medium"/>
              <a:cs typeface="Barlow Medium"/>
              <a:sym typeface="Barlow Medium"/>
            </a:endParaRPr>
          </a:p>
          <a:p>
            <a:pPr algn="l">
              <a:lnSpc>
                <a:spcPts val="5728"/>
              </a:lnSpc>
            </a:pPr>
            <a:endParaRPr lang="en-US" sz="6630" b="1" spc="-60" dirty="0">
              <a:solidFill>
                <a:srgbClr val="111111"/>
              </a:solidFill>
              <a:latin typeface="Barlow Medium"/>
              <a:ea typeface="Barlow Medium"/>
              <a:cs typeface="Barlow Medium"/>
              <a:sym typeface="Barlow Medium"/>
            </a:endParaRPr>
          </a:p>
          <a:p>
            <a:pPr algn="l">
              <a:lnSpc>
                <a:spcPts val="5728"/>
              </a:lnSpc>
            </a:pPr>
            <a:endParaRPr lang="en-US" sz="6630" b="1" spc="-60" dirty="0">
              <a:solidFill>
                <a:srgbClr val="111111"/>
              </a:solidFill>
              <a:latin typeface="Barlow Medium"/>
              <a:ea typeface="Barlow Medium"/>
              <a:cs typeface="Barlow Medium"/>
              <a:sym typeface="Barlow Medium"/>
            </a:endParaRPr>
          </a:p>
          <a:p>
            <a:pPr algn="l">
              <a:lnSpc>
                <a:spcPts val="5728"/>
              </a:lnSpc>
            </a:pPr>
            <a:endParaRPr lang="en-US" sz="6630" b="1" spc="-60" dirty="0">
              <a:solidFill>
                <a:srgbClr val="111111"/>
              </a:solidFill>
              <a:latin typeface="Barlow Medium"/>
              <a:ea typeface="Barlow Medium"/>
              <a:cs typeface="Barlow Medium"/>
              <a:sym typeface="Barlow Medium"/>
            </a:endParaRPr>
          </a:p>
          <a:p>
            <a:pPr algn="l">
              <a:lnSpc>
                <a:spcPts val="5728"/>
              </a:lnSpc>
            </a:pPr>
            <a:endParaRPr lang="en-US" sz="6630" b="1" spc="-60" dirty="0">
              <a:solidFill>
                <a:srgbClr val="111111"/>
              </a:solidFill>
              <a:latin typeface="Barlow Medium"/>
              <a:ea typeface="Barlow Medium"/>
              <a:cs typeface="Barlow Medium"/>
              <a:sym typeface="Barlow Medium"/>
            </a:endParaRPr>
          </a:p>
        </p:txBody>
      </p:sp>
      <p:sp>
        <p:nvSpPr>
          <p:cNvPr id="8" name="TextBox 5">
            <a:extLst>
              <a:ext uri="{FF2B5EF4-FFF2-40B4-BE49-F238E27FC236}">
                <a16:creationId xmlns:a16="http://schemas.microsoft.com/office/drawing/2014/main" id="{20442338-DD0B-A062-A930-223778F13976}"/>
              </a:ext>
            </a:extLst>
          </p:cNvPr>
          <p:cNvSpPr txBox="1"/>
          <p:nvPr/>
        </p:nvSpPr>
        <p:spPr>
          <a:xfrm>
            <a:off x="8804186" y="4405503"/>
            <a:ext cx="8637375" cy="5386090"/>
          </a:xfrm>
          <a:prstGeom prst="rect">
            <a:avLst/>
          </a:prstGeom>
        </p:spPr>
        <p:txBody>
          <a:bodyPr lIns="0" tIns="0" rIns="0" bIns="0" rtlCol="0" anchor="t">
            <a:spAutoFit/>
          </a:bodyPr>
          <a:lstStyle/>
          <a:p>
            <a:pPr algn="l">
              <a:lnSpc>
                <a:spcPts val="6364"/>
              </a:lnSpc>
            </a:pPr>
            <a:r>
              <a:rPr lang="en-US" sz="6630" b="1" spc="-60" dirty="0">
                <a:solidFill>
                  <a:srgbClr val="111111"/>
                </a:solidFill>
                <a:latin typeface="Barlow Medium"/>
                <a:ea typeface="Barlow Medium"/>
                <a:cs typeface="Barlow Medium"/>
                <a:sym typeface="Barlow Medium"/>
              </a:rPr>
              <a:t>Vol </a:t>
            </a:r>
            <a:r>
              <a:rPr lang="en-US" sz="6630" b="1" spc="-60" dirty="0" err="1">
                <a:solidFill>
                  <a:srgbClr val="111111"/>
                </a:solidFill>
                <a:latin typeface="Barlow Medium"/>
                <a:ea typeface="Barlow Medium"/>
                <a:cs typeface="Barlow Medium"/>
                <a:sym typeface="Barlow Medium"/>
              </a:rPr>
              <a:t>zelfvertrouwen</a:t>
            </a:r>
            <a:r>
              <a:rPr lang="en-US" sz="6630" b="1" spc="-60" dirty="0">
                <a:solidFill>
                  <a:srgbClr val="111111"/>
                </a:solidFill>
                <a:latin typeface="Barlow Medium"/>
                <a:ea typeface="Barlow Medium"/>
                <a:cs typeface="Barlow Medium"/>
                <a:sym typeface="Barlow Medium"/>
              </a:rPr>
              <a:t> </a:t>
            </a:r>
            <a:r>
              <a:rPr lang="en-US" sz="6630" b="1" spc="-60" dirty="0" err="1">
                <a:solidFill>
                  <a:srgbClr val="111111"/>
                </a:solidFill>
                <a:latin typeface="Barlow Medium"/>
                <a:ea typeface="Barlow Medium"/>
                <a:cs typeface="Barlow Medium"/>
                <a:sym typeface="Barlow Medium"/>
              </a:rPr>
              <a:t>een</a:t>
            </a:r>
            <a:r>
              <a:rPr lang="en-US" sz="6630" b="1" spc="-60" dirty="0">
                <a:solidFill>
                  <a:srgbClr val="111111"/>
                </a:solidFill>
                <a:latin typeface="Barlow Medium"/>
                <a:ea typeface="Barlow Medium"/>
                <a:cs typeface="Barlow Medium"/>
                <a:sym typeface="Barlow Medium"/>
              </a:rPr>
              <a:t> </a:t>
            </a:r>
            <a:r>
              <a:rPr lang="en-US" sz="6630" b="1" spc="-60" dirty="0" err="1">
                <a:solidFill>
                  <a:srgbClr val="111111"/>
                </a:solidFill>
                <a:latin typeface="Barlow Medium"/>
                <a:ea typeface="Barlow Medium"/>
                <a:cs typeface="Barlow Medium"/>
                <a:sym typeface="Barlow Medium"/>
              </a:rPr>
              <a:t>nieuwe</a:t>
            </a:r>
            <a:r>
              <a:rPr lang="en-US" sz="6630" b="1" spc="-60" dirty="0">
                <a:solidFill>
                  <a:srgbClr val="111111"/>
                </a:solidFill>
                <a:latin typeface="Barlow Medium"/>
                <a:ea typeface="Barlow Medium"/>
                <a:cs typeface="Barlow Medium"/>
                <a:sym typeface="Barlow Medium"/>
              </a:rPr>
              <a:t> start</a:t>
            </a:r>
          </a:p>
          <a:p>
            <a:pPr algn="l">
              <a:lnSpc>
                <a:spcPts val="6364"/>
              </a:lnSpc>
            </a:pPr>
            <a:endParaRPr lang="en-US" sz="6630" b="1" spc="-60" dirty="0">
              <a:solidFill>
                <a:srgbClr val="111111"/>
              </a:solidFill>
              <a:latin typeface="Barlow Medium"/>
              <a:ea typeface="Barlow Medium"/>
              <a:cs typeface="Barlow Medium"/>
              <a:sym typeface="Barlow Medium"/>
            </a:endParaRPr>
          </a:p>
          <a:p>
            <a:pPr algn="l">
              <a:lnSpc>
                <a:spcPts val="5728"/>
              </a:lnSpc>
            </a:pPr>
            <a:endParaRPr lang="en-US" sz="6630" b="1" spc="-60" dirty="0">
              <a:solidFill>
                <a:srgbClr val="111111"/>
              </a:solidFill>
              <a:latin typeface="Barlow Medium"/>
              <a:ea typeface="Barlow Medium"/>
              <a:cs typeface="Barlow Medium"/>
              <a:sym typeface="Barlow Medium"/>
            </a:endParaRPr>
          </a:p>
          <a:p>
            <a:pPr algn="l">
              <a:lnSpc>
                <a:spcPts val="5728"/>
              </a:lnSpc>
            </a:pPr>
            <a:endParaRPr lang="en-US" sz="6630" b="1" spc="-60" dirty="0">
              <a:solidFill>
                <a:srgbClr val="111111"/>
              </a:solidFill>
              <a:latin typeface="Barlow Medium"/>
              <a:ea typeface="Barlow Medium"/>
              <a:cs typeface="Barlow Medium"/>
              <a:sym typeface="Barlow Medium"/>
            </a:endParaRPr>
          </a:p>
          <a:p>
            <a:pPr algn="l">
              <a:lnSpc>
                <a:spcPts val="5728"/>
              </a:lnSpc>
            </a:pPr>
            <a:endParaRPr lang="en-US" sz="6630" b="1" spc="-60" dirty="0">
              <a:solidFill>
                <a:srgbClr val="111111"/>
              </a:solidFill>
              <a:latin typeface="Barlow Medium"/>
              <a:ea typeface="Barlow Medium"/>
              <a:cs typeface="Barlow Medium"/>
              <a:sym typeface="Barlow Medium"/>
            </a:endParaRPr>
          </a:p>
          <a:p>
            <a:pPr algn="l">
              <a:lnSpc>
                <a:spcPts val="5728"/>
              </a:lnSpc>
            </a:pPr>
            <a:endParaRPr lang="en-US" sz="6630" b="1" spc="-60" dirty="0">
              <a:solidFill>
                <a:srgbClr val="111111"/>
              </a:solidFill>
              <a:latin typeface="Barlow Medium"/>
              <a:ea typeface="Barlow Medium"/>
              <a:cs typeface="Barlow Medium"/>
              <a:sym typeface="Barlow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grpSp>
        <p:nvGrpSpPr>
          <p:cNvPr id="2" name="Group 2"/>
          <p:cNvGrpSpPr/>
          <p:nvPr/>
        </p:nvGrpSpPr>
        <p:grpSpPr>
          <a:xfrm>
            <a:off x="14626380" y="-14288"/>
            <a:ext cx="3675907" cy="10315575"/>
            <a:chOff x="0" y="0"/>
            <a:chExt cx="4901209" cy="13754100"/>
          </a:xfrm>
        </p:grpSpPr>
        <p:sp>
          <p:nvSpPr>
            <p:cNvPr id="3" name="Freeform 3"/>
            <p:cNvSpPr/>
            <p:nvPr/>
          </p:nvSpPr>
          <p:spPr>
            <a:xfrm>
              <a:off x="19050" y="19050"/>
              <a:ext cx="4863084" cy="13716000"/>
            </a:xfrm>
            <a:custGeom>
              <a:avLst/>
              <a:gdLst/>
              <a:ahLst/>
              <a:cxnLst/>
              <a:rect l="l" t="t" r="r" b="b"/>
              <a:pathLst>
                <a:path w="4863084" h="13716000">
                  <a:moveTo>
                    <a:pt x="0" y="0"/>
                  </a:moveTo>
                  <a:lnTo>
                    <a:pt x="4863084" y="0"/>
                  </a:lnTo>
                  <a:lnTo>
                    <a:pt x="4863084" y="13716000"/>
                  </a:lnTo>
                  <a:lnTo>
                    <a:pt x="0" y="13716000"/>
                  </a:lnTo>
                  <a:close/>
                </a:path>
              </a:pathLst>
            </a:custGeom>
            <a:solidFill>
              <a:srgbClr val="FF99D8"/>
            </a:solidFill>
          </p:spPr>
          <p:txBody>
            <a:bodyPr/>
            <a:lstStyle/>
            <a:p>
              <a:endParaRPr lang="en-US"/>
            </a:p>
          </p:txBody>
        </p:sp>
        <p:sp>
          <p:nvSpPr>
            <p:cNvPr id="4" name="Freeform 4"/>
            <p:cNvSpPr/>
            <p:nvPr/>
          </p:nvSpPr>
          <p:spPr>
            <a:xfrm>
              <a:off x="0" y="0"/>
              <a:ext cx="4901184" cy="13754100"/>
            </a:xfrm>
            <a:custGeom>
              <a:avLst/>
              <a:gdLst/>
              <a:ahLst/>
              <a:cxnLst/>
              <a:rect l="l" t="t" r="r" b="b"/>
              <a:pathLst>
                <a:path w="4901184" h="13754100">
                  <a:moveTo>
                    <a:pt x="19050" y="0"/>
                  </a:moveTo>
                  <a:lnTo>
                    <a:pt x="4882134" y="0"/>
                  </a:lnTo>
                  <a:cubicBezTo>
                    <a:pt x="4892675" y="0"/>
                    <a:pt x="4901184" y="8509"/>
                    <a:pt x="4901184" y="19050"/>
                  </a:cubicBezTo>
                  <a:lnTo>
                    <a:pt x="4901184" y="13735050"/>
                  </a:lnTo>
                  <a:cubicBezTo>
                    <a:pt x="4901184" y="13745590"/>
                    <a:pt x="4892675" y="13754100"/>
                    <a:pt x="4882134" y="13754100"/>
                  </a:cubicBezTo>
                  <a:lnTo>
                    <a:pt x="19050" y="13754100"/>
                  </a:lnTo>
                  <a:cubicBezTo>
                    <a:pt x="8509" y="13754100"/>
                    <a:pt x="0" y="13745590"/>
                    <a:pt x="0" y="13735050"/>
                  </a:cubicBezTo>
                  <a:lnTo>
                    <a:pt x="0" y="19050"/>
                  </a:lnTo>
                  <a:cubicBezTo>
                    <a:pt x="0" y="8509"/>
                    <a:pt x="8509" y="0"/>
                    <a:pt x="19050" y="0"/>
                  </a:cubicBezTo>
                  <a:moveTo>
                    <a:pt x="19050" y="38100"/>
                  </a:moveTo>
                  <a:lnTo>
                    <a:pt x="19050" y="19050"/>
                  </a:lnTo>
                  <a:lnTo>
                    <a:pt x="38100" y="19050"/>
                  </a:lnTo>
                  <a:lnTo>
                    <a:pt x="38100" y="13735050"/>
                  </a:lnTo>
                  <a:lnTo>
                    <a:pt x="19050" y="13735050"/>
                  </a:lnTo>
                  <a:lnTo>
                    <a:pt x="19050" y="13716000"/>
                  </a:lnTo>
                  <a:lnTo>
                    <a:pt x="4882134" y="13716000"/>
                  </a:lnTo>
                  <a:lnTo>
                    <a:pt x="4882134" y="13735050"/>
                  </a:lnTo>
                  <a:lnTo>
                    <a:pt x="4863084" y="13735050"/>
                  </a:lnTo>
                  <a:lnTo>
                    <a:pt x="4863084" y="19050"/>
                  </a:lnTo>
                  <a:lnTo>
                    <a:pt x="4882134" y="19050"/>
                  </a:lnTo>
                  <a:lnTo>
                    <a:pt x="4882134" y="38100"/>
                  </a:lnTo>
                  <a:lnTo>
                    <a:pt x="19050" y="38100"/>
                  </a:lnTo>
                  <a:close/>
                </a:path>
              </a:pathLst>
            </a:custGeom>
            <a:solidFill>
              <a:srgbClr val="FF99D8"/>
            </a:solidFill>
          </p:spPr>
          <p:txBody>
            <a:bodyPr/>
            <a:lstStyle/>
            <a:p>
              <a:endParaRPr lang="en-US"/>
            </a:p>
          </p:txBody>
        </p:sp>
      </p:grpSp>
      <p:sp>
        <p:nvSpPr>
          <p:cNvPr id="5" name="TextBox 5"/>
          <p:cNvSpPr txBox="1"/>
          <p:nvPr/>
        </p:nvSpPr>
        <p:spPr>
          <a:xfrm>
            <a:off x="552964" y="1788890"/>
            <a:ext cx="12065718" cy="9412833"/>
          </a:xfrm>
          <a:prstGeom prst="rect">
            <a:avLst/>
          </a:prstGeom>
        </p:spPr>
        <p:txBody>
          <a:bodyPr lIns="0" tIns="0" rIns="0" bIns="0" rtlCol="0" anchor="t">
            <a:spAutoFit/>
          </a:bodyPr>
          <a:lstStyle/>
          <a:p>
            <a:pPr>
              <a:lnSpc>
                <a:spcPts val="4320"/>
              </a:lnSpc>
            </a:pPr>
            <a:r>
              <a:rPr lang="en-US" sz="3600" b="1" spc="-60" dirty="0">
                <a:solidFill>
                  <a:srgbClr val="FF0000"/>
                </a:solidFill>
                <a:latin typeface="Barlow Bold"/>
                <a:ea typeface="Barlow Bold"/>
                <a:cs typeface="Barlow Bold"/>
                <a:sym typeface="Barlow Bold"/>
              </a:rPr>
              <a:t>Rebranding </a:t>
            </a:r>
            <a:r>
              <a:rPr lang="en-US" sz="3600" b="1" spc="-60" dirty="0">
                <a:solidFill>
                  <a:srgbClr val="FF0000"/>
                </a:solidFill>
                <a:latin typeface="Barlow Bold"/>
                <a:sym typeface="Barlow Condensed"/>
              </a:rPr>
              <a:t>Dress for Success WW </a:t>
            </a:r>
            <a:r>
              <a:rPr lang="en-US" sz="3600" b="1" spc="-60" dirty="0" err="1">
                <a:solidFill>
                  <a:srgbClr val="FF0000"/>
                </a:solidFill>
                <a:latin typeface="Barlow Bold"/>
                <a:ea typeface="Barlow Bold"/>
                <a:cs typeface="Barlow Bold"/>
                <a:sym typeface="Barlow Bold"/>
              </a:rPr>
              <a:t>als</a:t>
            </a:r>
            <a:r>
              <a:rPr lang="en-US" sz="3600" b="1" spc="-60" dirty="0">
                <a:solidFill>
                  <a:srgbClr val="FF0000"/>
                </a:solidFill>
                <a:latin typeface="Barlow Bold"/>
                <a:ea typeface="Barlow Bold"/>
                <a:cs typeface="Barlow Bold"/>
                <a:sym typeface="Barlow Bold"/>
              </a:rPr>
              <a:t> </a:t>
            </a:r>
            <a:r>
              <a:rPr lang="en-US" sz="3600" b="1" spc="-60" dirty="0" err="1">
                <a:solidFill>
                  <a:srgbClr val="FF0000"/>
                </a:solidFill>
                <a:latin typeface="Barlow Bold"/>
                <a:ea typeface="Barlow Bold"/>
                <a:cs typeface="Barlow Bold"/>
                <a:sym typeface="Barlow Bold"/>
              </a:rPr>
              <a:t>katalysator</a:t>
            </a:r>
            <a:r>
              <a:rPr lang="en-US" sz="3600" b="1" spc="-60" dirty="0">
                <a:solidFill>
                  <a:srgbClr val="FF0000"/>
                </a:solidFill>
                <a:latin typeface="Barlow Bold"/>
                <a:ea typeface="Barlow Bold"/>
                <a:cs typeface="Barlow Bold"/>
                <a:sym typeface="Barlow Bold"/>
              </a:rPr>
              <a:t> </a:t>
            </a:r>
            <a:r>
              <a:rPr lang="en-US" sz="3600" b="1" spc="-60" dirty="0" err="1">
                <a:solidFill>
                  <a:srgbClr val="FF0000"/>
                </a:solidFill>
                <a:latin typeface="Barlow Bold"/>
                <a:ea typeface="Barlow Bold"/>
                <a:cs typeface="Barlow Bold"/>
                <a:sym typeface="Barlow Bold"/>
              </a:rPr>
              <a:t>voor</a:t>
            </a:r>
            <a:r>
              <a:rPr lang="en-US" sz="3600" b="1" spc="-60" dirty="0">
                <a:solidFill>
                  <a:srgbClr val="FF0000"/>
                </a:solidFill>
                <a:latin typeface="Barlow Bold"/>
                <a:ea typeface="Barlow Bold"/>
                <a:cs typeface="Barlow Bold"/>
                <a:sym typeface="Barlow Bold"/>
              </a:rPr>
              <a:t> </a:t>
            </a:r>
            <a:r>
              <a:rPr lang="en-US" sz="3600" b="1" spc="-60" dirty="0" err="1">
                <a:solidFill>
                  <a:srgbClr val="FF0000"/>
                </a:solidFill>
                <a:latin typeface="Barlow Bold"/>
                <a:ea typeface="Barlow Bold"/>
                <a:cs typeface="Barlow Bold"/>
                <a:sym typeface="Barlow Bold"/>
              </a:rPr>
              <a:t>groei</a:t>
            </a:r>
            <a:r>
              <a:rPr lang="en-US" sz="3600" b="1" spc="-60" dirty="0">
                <a:solidFill>
                  <a:srgbClr val="FF0000"/>
                </a:solidFill>
                <a:latin typeface="Barlow Bold"/>
                <a:ea typeface="Barlow Bold"/>
                <a:cs typeface="Barlow Bold"/>
                <a:sym typeface="Barlow Bold"/>
              </a:rPr>
              <a:t> en </a:t>
            </a:r>
            <a:r>
              <a:rPr lang="en-US" sz="3600" b="1" spc="-60" dirty="0" err="1">
                <a:solidFill>
                  <a:srgbClr val="FF0000"/>
                </a:solidFill>
                <a:latin typeface="Barlow Bold"/>
                <a:ea typeface="Barlow Bold"/>
                <a:cs typeface="Barlow Bold"/>
                <a:sym typeface="Barlow Bold"/>
              </a:rPr>
              <a:t>samenhang</a:t>
            </a:r>
            <a:endParaRPr lang="en-US" sz="3600" b="1" spc="-60" dirty="0">
              <a:solidFill>
                <a:srgbClr val="FF0000"/>
              </a:solidFill>
              <a:latin typeface="Barlow Bold"/>
              <a:ea typeface="Barlow Bold"/>
              <a:cs typeface="Barlow Bold"/>
              <a:sym typeface="Barlow Bold"/>
            </a:endParaRPr>
          </a:p>
          <a:p>
            <a:pPr marL="457200" indent="-457200" algn="l">
              <a:lnSpc>
                <a:spcPts val="3600"/>
              </a:lnSpc>
              <a:buFont typeface="Arial" panose="020B0604020202020204" pitchFamily="34" charset="0"/>
              <a:buChar char="•"/>
            </a:pPr>
            <a:r>
              <a:rPr lang="en-US" sz="3000" spc="-60" dirty="0">
                <a:solidFill>
                  <a:srgbClr val="111111"/>
                </a:solidFill>
                <a:latin typeface="Barlow"/>
                <a:ea typeface="Barlow"/>
                <a:cs typeface="Barlow"/>
                <a:sym typeface="Barlow"/>
              </a:rPr>
              <a:t>Lage </a:t>
            </a:r>
            <a:r>
              <a:rPr lang="en-US" sz="3000" spc="-60" dirty="0" err="1">
                <a:solidFill>
                  <a:srgbClr val="111111"/>
                </a:solidFill>
                <a:latin typeface="Barlow"/>
                <a:ea typeface="Barlow"/>
                <a:cs typeface="Barlow"/>
                <a:sym typeface="Barlow"/>
              </a:rPr>
              <a:t>bekendheid</a:t>
            </a:r>
            <a:endParaRPr lang="en-US" sz="3000" spc="-60" dirty="0">
              <a:solidFill>
                <a:srgbClr val="111111"/>
              </a:solidFill>
              <a:latin typeface="Barlow"/>
              <a:ea typeface="Barlow"/>
              <a:cs typeface="Barlow"/>
              <a:sym typeface="Barlow"/>
            </a:endParaRPr>
          </a:p>
          <a:p>
            <a:pPr marL="457200" indent="-457200" algn="l">
              <a:lnSpc>
                <a:spcPts val="3600"/>
              </a:lnSpc>
              <a:buFont typeface="Arial" panose="020B0604020202020204" pitchFamily="34" charset="0"/>
              <a:buChar char="•"/>
            </a:pPr>
            <a:r>
              <a:rPr lang="en-US" sz="3000" spc="-60" dirty="0" err="1">
                <a:solidFill>
                  <a:srgbClr val="111111"/>
                </a:solidFill>
                <a:latin typeface="Barlow"/>
                <a:ea typeface="Barlow"/>
                <a:cs typeface="Barlow"/>
                <a:sym typeface="Barlow"/>
              </a:rPr>
              <a:t>Versnipperde</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communicatie</a:t>
            </a:r>
            <a:r>
              <a:rPr lang="en-US" sz="3000" spc="-60" dirty="0">
                <a:solidFill>
                  <a:srgbClr val="111111"/>
                </a:solidFill>
                <a:latin typeface="Barlow"/>
                <a:ea typeface="Barlow"/>
                <a:cs typeface="Barlow"/>
                <a:sym typeface="Barlow"/>
              </a:rPr>
              <a:t> 10 </a:t>
            </a:r>
            <a:r>
              <a:rPr lang="en-US" sz="3000" spc="-60" dirty="0" err="1">
                <a:solidFill>
                  <a:srgbClr val="111111"/>
                </a:solidFill>
                <a:latin typeface="Barlow"/>
                <a:ea typeface="Barlow"/>
                <a:cs typeface="Barlow"/>
                <a:sym typeface="Barlow"/>
              </a:rPr>
              <a:t>winkels</a:t>
            </a:r>
            <a:endParaRPr lang="en-US" sz="3000" spc="-60" dirty="0">
              <a:solidFill>
                <a:srgbClr val="111111"/>
              </a:solidFill>
              <a:latin typeface="Barlow"/>
              <a:ea typeface="Barlow"/>
              <a:cs typeface="Barlow"/>
              <a:sym typeface="Barlow"/>
            </a:endParaRPr>
          </a:p>
          <a:p>
            <a:pPr marL="457200" indent="-457200" algn="l">
              <a:lnSpc>
                <a:spcPts val="3600"/>
              </a:lnSpc>
              <a:buFont typeface="Arial" panose="020B0604020202020204" pitchFamily="34" charset="0"/>
              <a:buChar char="•"/>
            </a:pPr>
            <a:r>
              <a:rPr lang="en-US" sz="3000" spc="-60" dirty="0" err="1">
                <a:solidFill>
                  <a:srgbClr val="111111"/>
                </a:solidFill>
                <a:latin typeface="Barlow"/>
                <a:ea typeface="Barlow"/>
                <a:cs typeface="Barlow"/>
                <a:sym typeface="Barlow"/>
              </a:rPr>
              <a:t>Behoefte</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aan</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uniformiteit</a:t>
            </a:r>
            <a:endParaRPr lang="en-US" sz="3000" spc="-60" dirty="0">
              <a:solidFill>
                <a:srgbClr val="111111"/>
              </a:solidFill>
              <a:latin typeface="Barlow"/>
              <a:ea typeface="Barlow"/>
              <a:cs typeface="Barlow"/>
              <a:sym typeface="Barlow"/>
            </a:endParaRPr>
          </a:p>
          <a:p>
            <a:pPr marL="457200" indent="-457200" algn="l">
              <a:lnSpc>
                <a:spcPts val="3600"/>
              </a:lnSpc>
              <a:buFont typeface="Arial" panose="020B0604020202020204" pitchFamily="34" charset="0"/>
              <a:buChar char="•"/>
            </a:pPr>
            <a:r>
              <a:rPr lang="en-US" sz="3000" spc="-60" dirty="0">
                <a:solidFill>
                  <a:srgbClr val="111111"/>
                </a:solidFill>
                <a:latin typeface="Barlow"/>
                <a:ea typeface="Barlow"/>
                <a:cs typeface="Barlow"/>
                <a:sym typeface="Barlow"/>
              </a:rPr>
              <a:t>WW-rebranding </a:t>
            </a:r>
            <a:r>
              <a:rPr lang="en-US" sz="3000" spc="-60" dirty="0" err="1">
                <a:solidFill>
                  <a:srgbClr val="111111"/>
                </a:solidFill>
                <a:latin typeface="Barlow"/>
                <a:ea typeface="Barlow"/>
                <a:cs typeface="Barlow"/>
                <a:sym typeface="Barlow"/>
              </a:rPr>
              <a:t>als</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natuurlijk</a:t>
            </a:r>
            <a:r>
              <a:rPr lang="en-US" sz="3000" spc="-60" dirty="0">
                <a:solidFill>
                  <a:srgbClr val="111111"/>
                </a:solidFill>
                <a:latin typeface="Barlow"/>
                <a:ea typeface="Barlow"/>
                <a:cs typeface="Barlow"/>
                <a:sym typeface="Barlow"/>
              </a:rPr>
              <a:t> momentum: </a:t>
            </a:r>
            <a:r>
              <a:rPr lang="en-US" sz="3000" spc="-60" dirty="0" err="1">
                <a:solidFill>
                  <a:srgbClr val="111111"/>
                </a:solidFill>
                <a:latin typeface="Barlow"/>
                <a:ea typeface="Barlow"/>
                <a:cs typeface="Barlow"/>
                <a:sym typeface="Barlow"/>
              </a:rPr>
              <a:t>een</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verhaal</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een</a:t>
            </a:r>
            <a:r>
              <a:rPr lang="en-US" sz="3000" spc="-60" dirty="0">
                <a:solidFill>
                  <a:srgbClr val="111111"/>
                </a:solidFill>
                <a:latin typeface="Barlow"/>
                <a:ea typeface="Barlow"/>
                <a:cs typeface="Barlow"/>
                <a:sym typeface="Barlow"/>
              </a:rPr>
              <a:t> merk</a:t>
            </a:r>
          </a:p>
          <a:p>
            <a:pPr marL="457200" indent="-457200" algn="l">
              <a:lnSpc>
                <a:spcPts val="3600"/>
              </a:lnSpc>
              <a:buFont typeface="Arial" panose="020B0604020202020204" pitchFamily="34" charset="0"/>
              <a:buChar char="•"/>
            </a:pPr>
            <a:endParaRPr lang="en-US" sz="3000" spc="-60" dirty="0">
              <a:solidFill>
                <a:srgbClr val="111111"/>
              </a:solidFill>
              <a:latin typeface="Barlow"/>
              <a:ea typeface="Barlow"/>
              <a:cs typeface="Barlow"/>
              <a:sym typeface="Barlow"/>
            </a:endParaRPr>
          </a:p>
          <a:p>
            <a:pPr>
              <a:lnSpc>
                <a:spcPts val="3600"/>
              </a:lnSpc>
            </a:pPr>
            <a:r>
              <a:rPr lang="en-US" sz="3600" b="1" spc="-60" dirty="0">
                <a:solidFill>
                  <a:srgbClr val="FF0000"/>
                </a:solidFill>
                <a:latin typeface="Barlow Bold"/>
                <a:sym typeface="Barlow Condensed"/>
              </a:rPr>
              <a:t>Rebranding </a:t>
            </a:r>
            <a:r>
              <a:rPr lang="en-US" sz="3600" b="1" spc="-60" dirty="0" err="1">
                <a:solidFill>
                  <a:srgbClr val="FF0000"/>
                </a:solidFill>
                <a:latin typeface="Barlow Bold"/>
                <a:sym typeface="Barlow Condensed"/>
              </a:rPr>
              <a:t>als</a:t>
            </a:r>
            <a:r>
              <a:rPr lang="en-US" sz="3600" b="1" spc="-60" dirty="0">
                <a:solidFill>
                  <a:srgbClr val="FF0000"/>
                </a:solidFill>
                <a:latin typeface="Barlow Bold"/>
                <a:sym typeface="Barlow Condensed"/>
              </a:rPr>
              <a:t> </a:t>
            </a:r>
            <a:r>
              <a:rPr lang="en-US" sz="3600" b="1" spc="-60" dirty="0" err="1">
                <a:solidFill>
                  <a:srgbClr val="FF0000"/>
                </a:solidFill>
                <a:latin typeface="Barlow Bold"/>
                <a:sym typeface="Barlow Condensed"/>
              </a:rPr>
              <a:t>strategische</a:t>
            </a:r>
            <a:r>
              <a:rPr lang="en-US" sz="3600" b="1" spc="-60" dirty="0">
                <a:solidFill>
                  <a:srgbClr val="FF0000"/>
                </a:solidFill>
                <a:latin typeface="Barlow Bold"/>
                <a:sym typeface="Barlow Condensed"/>
              </a:rPr>
              <a:t> </a:t>
            </a:r>
            <a:r>
              <a:rPr lang="en-US" sz="3600" b="1" spc="-60" dirty="0" err="1">
                <a:solidFill>
                  <a:srgbClr val="FF0000"/>
                </a:solidFill>
                <a:latin typeface="Barlow Bold"/>
                <a:sym typeface="Barlow Condensed"/>
              </a:rPr>
              <a:t>kans</a:t>
            </a:r>
            <a:endParaRPr lang="en-US" sz="3600" b="1" spc="-60" dirty="0">
              <a:solidFill>
                <a:srgbClr val="FF0000"/>
              </a:solidFill>
              <a:latin typeface="Barlow Bold"/>
              <a:sym typeface="Barlow Condensed"/>
            </a:endParaRPr>
          </a:p>
          <a:p>
            <a:pPr marL="457200" indent="-457200">
              <a:lnSpc>
                <a:spcPts val="3600"/>
              </a:lnSpc>
              <a:buFont typeface="Arial" panose="020B0604020202020204" pitchFamily="34" charset="0"/>
              <a:buChar char="•"/>
            </a:pPr>
            <a:r>
              <a:rPr lang="en-US" sz="3000" spc="-60" dirty="0">
                <a:solidFill>
                  <a:srgbClr val="111111"/>
                </a:solidFill>
                <a:latin typeface="Barlow"/>
                <a:ea typeface="Barlow"/>
                <a:cs typeface="Barlow"/>
                <a:sym typeface="Barlow"/>
              </a:rPr>
              <a:t>Tagline: Vol </a:t>
            </a:r>
            <a:r>
              <a:rPr lang="en-US" sz="3000" spc="-60" dirty="0" err="1">
                <a:solidFill>
                  <a:srgbClr val="111111"/>
                </a:solidFill>
                <a:latin typeface="Barlow"/>
                <a:ea typeface="Barlow"/>
                <a:cs typeface="Barlow"/>
                <a:sym typeface="Barlow"/>
              </a:rPr>
              <a:t>zelfvertrouwen</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een</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nieuwe</a:t>
            </a:r>
            <a:r>
              <a:rPr lang="en-US" sz="3000" spc="-60" dirty="0">
                <a:solidFill>
                  <a:srgbClr val="111111"/>
                </a:solidFill>
                <a:latin typeface="Barlow"/>
                <a:ea typeface="Barlow"/>
                <a:cs typeface="Barlow"/>
                <a:sym typeface="Barlow"/>
              </a:rPr>
              <a:t> start of …….</a:t>
            </a:r>
          </a:p>
          <a:p>
            <a:pPr marL="457200" indent="-457200">
              <a:lnSpc>
                <a:spcPts val="3600"/>
              </a:lnSpc>
              <a:buFont typeface="Arial" panose="020B0604020202020204" pitchFamily="34" charset="0"/>
              <a:buChar char="•"/>
            </a:pPr>
            <a:r>
              <a:rPr lang="en-US" sz="3000" spc="-60" dirty="0">
                <a:solidFill>
                  <a:srgbClr val="111111"/>
                </a:solidFill>
                <a:latin typeface="Barlow"/>
                <a:ea typeface="Barlow"/>
                <a:cs typeface="Barlow"/>
                <a:sym typeface="Barlow"/>
              </a:rPr>
              <a:t>5D model </a:t>
            </a:r>
            <a:r>
              <a:rPr lang="en-US" sz="3000" spc="-60" dirty="0" err="1">
                <a:solidFill>
                  <a:srgbClr val="111111"/>
                </a:solidFill>
                <a:latin typeface="Barlow"/>
                <a:ea typeface="Barlow"/>
                <a:cs typeface="Barlow"/>
                <a:sym typeface="Barlow"/>
              </a:rPr>
              <a:t>als</a:t>
            </a:r>
            <a:r>
              <a:rPr lang="en-US" sz="3000" spc="-60" dirty="0">
                <a:solidFill>
                  <a:srgbClr val="111111"/>
                </a:solidFill>
                <a:latin typeface="Barlow"/>
                <a:ea typeface="Barlow"/>
                <a:cs typeface="Barlow"/>
                <a:sym typeface="Barlow"/>
              </a:rPr>
              <a:t> basis </a:t>
            </a:r>
            <a:r>
              <a:rPr lang="en-US" sz="3000" spc="-60" dirty="0" err="1">
                <a:solidFill>
                  <a:srgbClr val="111111"/>
                </a:solidFill>
                <a:latin typeface="Barlow"/>
                <a:ea typeface="Barlow"/>
                <a:cs typeface="Barlow"/>
                <a:sym typeface="Barlow"/>
              </a:rPr>
              <a:t>voor</a:t>
            </a:r>
            <a:r>
              <a:rPr lang="en-US" sz="3000" spc="-60" dirty="0">
                <a:solidFill>
                  <a:srgbClr val="111111"/>
                </a:solidFill>
                <a:latin typeface="Barlow"/>
                <a:ea typeface="Barlow"/>
                <a:cs typeface="Barlow"/>
                <a:sym typeface="Barlow"/>
              </a:rPr>
              <a:t> storytelling</a:t>
            </a:r>
            <a:endParaRPr lang="en-US" sz="3000" spc="-60" dirty="0">
              <a:solidFill>
                <a:srgbClr val="111111"/>
              </a:solidFill>
              <a:latin typeface="Barlow"/>
              <a:sym typeface="Barlow"/>
            </a:endParaRPr>
          </a:p>
          <a:p>
            <a:pPr marL="914400" lvl="1" indent="-457200">
              <a:lnSpc>
                <a:spcPts val="3600"/>
              </a:lnSpc>
              <a:buFont typeface="Arial" panose="020B0604020202020204" pitchFamily="34" charset="0"/>
              <a:buChar char="•"/>
            </a:pPr>
            <a:r>
              <a:rPr lang="nl-NL" sz="3000" spc="-60" dirty="0">
                <a:solidFill>
                  <a:srgbClr val="111111"/>
                </a:solidFill>
                <a:latin typeface="Barlow"/>
              </a:rPr>
              <a:t>Droom, </a:t>
            </a:r>
            <a:r>
              <a:rPr lang="nl-NL" sz="3000" spc="-60" dirty="0" err="1">
                <a:solidFill>
                  <a:srgbClr val="111111"/>
                </a:solidFill>
                <a:latin typeface="Barlow"/>
              </a:rPr>
              <a:t>DressforSuccess</a:t>
            </a:r>
            <a:r>
              <a:rPr lang="nl-NL" sz="3000" spc="-60" dirty="0">
                <a:solidFill>
                  <a:srgbClr val="111111"/>
                </a:solidFill>
                <a:latin typeface="Barlow"/>
              </a:rPr>
              <a:t>, Door ontwikkelen, Daadkracht, Doorgeven</a:t>
            </a:r>
            <a:endParaRPr lang="en-US" sz="3000" spc="-60" dirty="0">
              <a:solidFill>
                <a:srgbClr val="111111"/>
              </a:solidFill>
              <a:latin typeface="Barlow"/>
              <a:ea typeface="Barlow"/>
              <a:cs typeface="Barlow"/>
              <a:sym typeface="Barlow"/>
            </a:endParaRPr>
          </a:p>
          <a:p>
            <a:pPr marL="457200" indent="-457200">
              <a:lnSpc>
                <a:spcPts val="3600"/>
              </a:lnSpc>
              <a:buFont typeface="Arial" panose="020B0604020202020204" pitchFamily="34" charset="0"/>
              <a:buChar char="•"/>
            </a:pPr>
            <a:r>
              <a:rPr lang="en-US" sz="3000" spc="-60" dirty="0" err="1">
                <a:solidFill>
                  <a:srgbClr val="111111"/>
                </a:solidFill>
                <a:latin typeface="Barlow"/>
                <a:ea typeface="Barlow"/>
                <a:cs typeface="Barlow"/>
                <a:sym typeface="Barlow"/>
              </a:rPr>
              <a:t>Nieuwe</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visuele</a:t>
            </a:r>
            <a:r>
              <a:rPr lang="en-US" sz="3000" spc="-60" dirty="0">
                <a:solidFill>
                  <a:srgbClr val="111111"/>
                </a:solidFill>
                <a:latin typeface="Barlow"/>
                <a:ea typeface="Barlow"/>
                <a:cs typeface="Barlow"/>
                <a:sym typeface="Barlow"/>
              </a:rPr>
              <a:t> &amp; verbale </a:t>
            </a:r>
            <a:r>
              <a:rPr lang="en-US" sz="3000" spc="-60" dirty="0" err="1">
                <a:solidFill>
                  <a:srgbClr val="111111"/>
                </a:solidFill>
                <a:latin typeface="Barlow"/>
                <a:ea typeface="Barlow"/>
                <a:cs typeface="Barlow"/>
                <a:sym typeface="Barlow"/>
              </a:rPr>
              <a:t>identiteit</a:t>
            </a:r>
            <a:endParaRPr lang="en-US" sz="3000" spc="-60" dirty="0">
              <a:solidFill>
                <a:srgbClr val="111111"/>
              </a:solidFill>
              <a:latin typeface="Barlow"/>
              <a:ea typeface="Barlow"/>
              <a:cs typeface="Barlow"/>
              <a:sym typeface="Barlow"/>
            </a:endParaRPr>
          </a:p>
          <a:p>
            <a:pPr marL="457200" indent="-457200">
              <a:lnSpc>
                <a:spcPts val="3600"/>
              </a:lnSpc>
              <a:buFont typeface="Arial" panose="020B0604020202020204" pitchFamily="34" charset="0"/>
              <a:buChar char="•"/>
            </a:pPr>
            <a:r>
              <a:rPr lang="en-US" sz="3000" spc="-60" dirty="0" err="1">
                <a:solidFill>
                  <a:srgbClr val="111111"/>
                </a:solidFill>
                <a:latin typeface="Barlow"/>
                <a:ea typeface="Barlow"/>
                <a:cs typeface="Barlow"/>
                <a:sym typeface="Barlow"/>
              </a:rPr>
              <a:t>Landelijke</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middelen</a:t>
            </a:r>
            <a:r>
              <a:rPr lang="en-US" sz="3000" spc="-60" dirty="0">
                <a:solidFill>
                  <a:srgbClr val="111111"/>
                </a:solidFill>
                <a:latin typeface="Barlow"/>
                <a:ea typeface="Barlow"/>
                <a:cs typeface="Barlow"/>
                <a:sym typeface="Barlow"/>
              </a:rPr>
              <a:t>, locale impact</a:t>
            </a:r>
          </a:p>
          <a:p>
            <a:pPr marL="457200" indent="-457200">
              <a:lnSpc>
                <a:spcPts val="3600"/>
              </a:lnSpc>
              <a:buFont typeface="Arial" panose="020B0604020202020204" pitchFamily="34" charset="0"/>
              <a:buChar char="•"/>
            </a:pPr>
            <a:r>
              <a:rPr lang="en-US" sz="3000" spc="-60" dirty="0">
                <a:solidFill>
                  <a:srgbClr val="111111"/>
                </a:solidFill>
                <a:latin typeface="Barlow"/>
                <a:ea typeface="Barlow"/>
                <a:cs typeface="Barlow"/>
                <a:sym typeface="Barlow"/>
              </a:rPr>
              <a:t>Fundament </a:t>
            </a:r>
            <a:r>
              <a:rPr lang="en-US" sz="3000" spc="-60" dirty="0" err="1">
                <a:solidFill>
                  <a:srgbClr val="111111"/>
                </a:solidFill>
                <a:latin typeface="Barlow"/>
                <a:ea typeface="Barlow"/>
                <a:cs typeface="Barlow"/>
                <a:sym typeface="Barlow"/>
              </a:rPr>
              <a:t>voor</a:t>
            </a:r>
            <a:r>
              <a:rPr lang="en-US" sz="3000" spc="-60" dirty="0">
                <a:solidFill>
                  <a:srgbClr val="111111"/>
                </a:solidFill>
                <a:latin typeface="Barlow"/>
                <a:ea typeface="Barlow"/>
                <a:cs typeface="Barlow"/>
                <a:sym typeface="Barlow"/>
              </a:rPr>
              <a:t> </a:t>
            </a:r>
            <a:r>
              <a:rPr lang="en-US" sz="3000" spc="-60" dirty="0" err="1">
                <a:solidFill>
                  <a:srgbClr val="111111"/>
                </a:solidFill>
                <a:latin typeface="Barlow"/>
                <a:ea typeface="Barlow"/>
                <a:cs typeface="Barlow"/>
                <a:sym typeface="Barlow"/>
              </a:rPr>
              <a:t>groei</a:t>
            </a:r>
            <a:r>
              <a:rPr lang="en-US" sz="3000" spc="-60" dirty="0">
                <a:solidFill>
                  <a:srgbClr val="111111"/>
                </a:solidFill>
                <a:latin typeface="Barlow"/>
                <a:ea typeface="Barlow"/>
                <a:cs typeface="Barlow"/>
                <a:sym typeface="Barlow"/>
              </a:rPr>
              <a:t> en </a:t>
            </a:r>
            <a:r>
              <a:rPr lang="en-US" sz="3000" spc="-60" dirty="0" err="1">
                <a:solidFill>
                  <a:srgbClr val="111111"/>
                </a:solidFill>
                <a:latin typeface="Barlow"/>
                <a:ea typeface="Barlow"/>
                <a:cs typeface="Barlow"/>
                <a:sym typeface="Barlow"/>
              </a:rPr>
              <a:t>fondsenwerving</a:t>
            </a:r>
            <a:endParaRPr lang="en-US" sz="3000" spc="-60" dirty="0">
              <a:solidFill>
                <a:srgbClr val="111111"/>
              </a:solidFill>
              <a:latin typeface="Barlow"/>
              <a:ea typeface="Barlow"/>
              <a:cs typeface="Barlow"/>
              <a:sym typeface="Barlow"/>
            </a:endParaRPr>
          </a:p>
          <a:p>
            <a:pPr>
              <a:lnSpc>
                <a:spcPts val="3600"/>
              </a:lnSpc>
            </a:pPr>
            <a:endParaRPr lang="en-US" sz="3600" b="1" spc="-60" dirty="0">
              <a:solidFill>
                <a:srgbClr val="FF0000"/>
              </a:solidFill>
              <a:latin typeface="Barlow Bold"/>
              <a:sym typeface="Barlow Condensed"/>
            </a:endParaRPr>
          </a:p>
          <a:p>
            <a:pPr>
              <a:lnSpc>
                <a:spcPts val="3600"/>
              </a:lnSpc>
            </a:pPr>
            <a:endParaRPr lang="en-US" sz="3600" b="1" spc="-60" dirty="0">
              <a:solidFill>
                <a:srgbClr val="FF0000"/>
              </a:solidFill>
              <a:latin typeface="Barlow Bold"/>
              <a:sym typeface="Barlow Condensed"/>
            </a:endParaRPr>
          </a:p>
          <a:p>
            <a:pPr marL="457200" indent="-457200" algn="l">
              <a:lnSpc>
                <a:spcPts val="3600"/>
              </a:lnSpc>
              <a:buFont typeface="Arial" panose="020B0604020202020204" pitchFamily="34" charset="0"/>
              <a:buChar char="•"/>
            </a:pPr>
            <a:endParaRPr lang="en-US" sz="3000" spc="-60" dirty="0">
              <a:solidFill>
                <a:srgbClr val="111111"/>
              </a:solidFill>
              <a:latin typeface="Barlow"/>
              <a:ea typeface="Barlow"/>
              <a:cs typeface="Barlow"/>
              <a:sym typeface="Barlow"/>
            </a:endParaRPr>
          </a:p>
          <a:p>
            <a:pPr algn="l">
              <a:lnSpc>
                <a:spcPts val="3600"/>
              </a:lnSpc>
            </a:pPr>
            <a:endParaRPr lang="en-US" sz="3000" spc="-60" dirty="0">
              <a:solidFill>
                <a:srgbClr val="111111"/>
              </a:solidFill>
              <a:latin typeface="Barlow"/>
              <a:ea typeface="Barlow"/>
              <a:cs typeface="Barlow"/>
              <a:sym typeface="Barlow"/>
            </a:endParaRPr>
          </a:p>
          <a:p>
            <a:pPr marL="457200" indent="-457200" algn="l">
              <a:lnSpc>
                <a:spcPts val="3600"/>
              </a:lnSpc>
              <a:buFont typeface="Arial" panose="020B0604020202020204" pitchFamily="34" charset="0"/>
              <a:buChar char="•"/>
            </a:pPr>
            <a:endParaRPr lang="en-US" sz="3000" spc="-60" dirty="0">
              <a:solidFill>
                <a:srgbClr val="111111"/>
              </a:solidFill>
              <a:latin typeface="Barlow"/>
              <a:ea typeface="Barlow"/>
              <a:cs typeface="Barlow"/>
              <a:sym typeface="Barlow"/>
            </a:endParaRPr>
          </a:p>
          <a:p>
            <a:pPr algn="l">
              <a:lnSpc>
                <a:spcPts val="3600"/>
              </a:lnSpc>
            </a:pPr>
            <a:endParaRPr lang="en-US" sz="3000" spc="-60" dirty="0">
              <a:solidFill>
                <a:srgbClr val="111111"/>
              </a:solidFill>
              <a:latin typeface="Barlow"/>
              <a:ea typeface="Barlow"/>
              <a:cs typeface="Barlow"/>
              <a:sym typeface="Barlow"/>
            </a:endParaRPr>
          </a:p>
        </p:txBody>
      </p:sp>
      <p:sp>
        <p:nvSpPr>
          <p:cNvPr id="6" name="TextBox 6"/>
          <p:cNvSpPr txBox="1"/>
          <p:nvPr/>
        </p:nvSpPr>
        <p:spPr>
          <a:xfrm>
            <a:off x="571500" y="733425"/>
            <a:ext cx="12959563" cy="743793"/>
          </a:xfrm>
          <a:prstGeom prst="rect">
            <a:avLst/>
          </a:prstGeom>
        </p:spPr>
        <p:txBody>
          <a:bodyPr lIns="0" tIns="0" rIns="0" bIns="0" rtlCol="0" anchor="t">
            <a:spAutoFit/>
          </a:bodyPr>
          <a:lstStyle/>
          <a:p>
            <a:pPr algn="l">
              <a:lnSpc>
                <a:spcPts val="5832"/>
              </a:lnSpc>
            </a:pPr>
            <a:r>
              <a:rPr lang="en-US" sz="5400" spc="-225" dirty="0" err="1">
                <a:solidFill>
                  <a:srgbClr val="111111"/>
                </a:solidFill>
                <a:latin typeface="Barlow Condensed"/>
                <a:ea typeface="Barlow Condensed"/>
                <a:cs typeface="Barlow Condensed"/>
                <a:sym typeface="Barlow Condensed"/>
              </a:rPr>
              <a:t>Strategische</a:t>
            </a:r>
            <a:r>
              <a:rPr lang="en-US" sz="5400" spc="-225" dirty="0">
                <a:solidFill>
                  <a:srgbClr val="111111"/>
                </a:solidFill>
                <a:latin typeface="Barlow Condensed"/>
                <a:ea typeface="Barlow Condensed"/>
                <a:cs typeface="Barlow Condensed"/>
                <a:sym typeface="Barlow Condensed"/>
              </a:rPr>
              <a:t> context &amp; </a:t>
            </a:r>
            <a:r>
              <a:rPr lang="en-US" sz="5400" spc="-225" dirty="0" err="1">
                <a:solidFill>
                  <a:srgbClr val="111111"/>
                </a:solidFill>
                <a:latin typeface="Barlow Condensed"/>
                <a:ea typeface="Barlow Condensed"/>
                <a:cs typeface="Barlow Condensed"/>
                <a:sym typeface="Barlow Condensed"/>
              </a:rPr>
              <a:t>aanleiding</a:t>
            </a:r>
            <a:endParaRPr lang="en-US" sz="5400" spc="-225" dirty="0">
              <a:solidFill>
                <a:srgbClr val="111111"/>
              </a:solidFill>
              <a:latin typeface="Barlow Condensed"/>
              <a:ea typeface="Barlow Condensed"/>
              <a:cs typeface="Barlow Condensed"/>
              <a:sym typeface="Barlow Condensed"/>
            </a:endParaRPr>
          </a:p>
        </p:txBody>
      </p:sp>
      <p:sp>
        <p:nvSpPr>
          <p:cNvPr id="7" name="Freeform 7"/>
          <p:cNvSpPr/>
          <p:nvPr/>
        </p:nvSpPr>
        <p:spPr>
          <a:xfrm rot="-5400000">
            <a:off x="13127688" y="5143500"/>
            <a:ext cx="5181324" cy="5181324"/>
          </a:xfrm>
          <a:custGeom>
            <a:avLst/>
            <a:gdLst/>
            <a:ahLst/>
            <a:cxnLst/>
            <a:rect l="l" t="t" r="r" b="b"/>
            <a:pathLst>
              <a:path w="5181324" h="5181324">
                <a:moveTo>
                  <a:pt x="0" y="0"/>
                </a:moveTo>
                <a:lnTo>
                  <a:pt x="5181324" y="0"/>
                </a:lnTo>
                <a:lnTo>
                  <a:pt x="5181324" y="5181324"/>
                </a:lnTo>
                <a:lnTo>
                  <a:pt x="0" y="51813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550488" y="8953481"/>
            <a:ext cx="913619" cy="913619"/>
            <a:chOff x="0" y="0"/>
            <a:chExt cx="1218159" cy="1218159"/>
          </a:xfrm>
        </p:grpSpPr>
        <p:sp>
          <p:nvSpPr>
            <p:cNvPr id="9" name="Freeform 9"/>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4"/>
              <a:stretch>
                <a:fillRect r="2" b="2"/>
              </a:stretch>
            </a:blipFill>
          </p:spPr>
          <p:txBody>
            <a:bodyPr/>
            <a:lstStyle/>
            <a:p>
              <a:endParaRPr lang="en-US"/>
            </a:p>
          </p:txBody>
        </p:sp>
      </p:grpSp>
      <p:grpSp>
        <p:nvGrpSpPr>
          <p:cNvPr id="10" name="Group 10"/>
          <p:cNvGrpSpPr/>
          <p:nvPr/>
        </p:nvGrpSpPr>
        <p:grpSpPr>
          <a:xfrm>
            <a:off x="14979720" y="337976"/>
            <a:ext cx="2974372" cy="9611039"/>
            <a:chOff x="0" y="0"/>
            <a:chExt cx="3965829" cy="12814719"/>
          </a:xfrm>
        </p:grpSpPr>
        <p:sp>
          <p:nvSpPr>
            <p:cNvPr id="11" name="Freeform 11"/>
            <p:cNvSpPr/>
            <p:nvPr/>
          </p:nvSpPr>
          <p:spPr>
            <a:xfrm>
              <a:off x="0" y="0"/>
              <a:ext cx="3965829" cy="12814681"/>
            </a:xfrm>
            <a:custGeom>
              <a:avLst/>
              <a:gdLst/>
              <a:ahLst/>
              <a:cxnLst/>
              <a:rect l="l" t="t" r="r" b="b"/>
              <a:pathLst>
                <a:path w="3965829" h="12814681">
                  <a:moveTo>
                    <a:pt x="0" y="0"/>
                  </a:moveTo>
                  <a:lnTo>
                    <a:pt x="3965829" y="0"/>
                  </a:lnTo>
                  <a:lnTo>
                    <a:pt x="3965829" y="12814681"/>
                  </a:lnTo>
                  <a:lnTo>
                    <a:pt x="0" y="12814681"/>
                  </a:lnTo>
                  <a:lnTo>
                    <a:pt x="0" y="0"/>
                  </a:lnTo>
                  <a:close/>
                </a:path>
              </a:pathLst>
            </a:custGeom>
            <a:blipFill>
              <a:blip r:embed="rId5"/>
              <a:stretch>
                <a:fillRect l="-88468" t="-8300" r="-93529" b="-5161"/>
              </a:stretch>
            </a:blipFill>
          </p:spPr>
          <p:txBody>
            <a:bodyPr/>
            <a:lstStyle/>
            <a:p>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grpSp>
        <p:nvGrpSpPr>
          <p:cNvPr id="2" name="Group 2"/>
          <p:cNvGrpSpPr/>
          <p:nvPr/>
        </p:nvGrpSpPr>
        <p:grpSpPr>
          <a:xfrm>
            <a:off x="14595567" y="-14288"/>
            <a:ext cx="3706720" cy="10315575"/>
            <a:chOff x="0" y="0"/>
            <a:chExt cx="4942294" cy="13754100"/>
          </a:xfrm>
        </p:grpSpPr>
        <p:sp>
          <p:nvSpPr>
            <p:cNvPr id="3" name="Freeform 3"/>
            <p:cNvSpPr/>
            <p:nvPr/>
          </p:nvSpPr>
          <p:spPr>
            <a:xfrm>
              <a:off x="19050" y="19050"/>
              <a:ext cx="4904232" cy="13716000"/>
            </a:xfrm>
            <a:custGeom>
              <a:avLst/>
              <a:gdLst/>
              <a:ahLst/>
              <a:cxnLst/>
              <a:rect l="l" t="t" r="r" b="b"/>
              <a:pathLst>
                <a:path w="4904232" h="13716000">
                  <a:moveTo>
                    <a:pt x="0" y="0"/>
                  </a:moveTo>
                  <a:lnTo>
                    <a:pt x="4904232" y="0"/>
                  </a:lnTo>
                  <a:lnTo>
                    <a:pt x="4904232" y="13716000"/>
                  </a:lnTo>
                  <a:lnTo>
                    <a:pt x="0" y="13716000"/>
                  </a:lnTo>
                  <a:close/>
                </a:path>
              </a:pathLst>
            </a:custGeom>
            <a:solidFill>
              <a:srgbClr val="660046"/>
            </a:solidFill>
          </p:spPr>
          <p:txBody>
            <a:bodyPr/>
            <a:lstStyle/>
            <a:p>
              <a:endParaRPr lang="en-US"/>
            </a:p>
          </p:txBody>
        </p:sp>
        <p:sp>
          <p:nvSpPr>
            <p:cNvPr id="4" name="Freeform 4"/>
            <p:cNvSpPr/>
            <p:nvPr/>
          </p:nvSpPr>
          <p:spPr>
            <a:xfrm>
              <a:off x="0" y="0"/>
              <a:ext cx="4942332" cy="13754100"/>
            </a:xfrm>
            <a:custGeom>
              <a:avLst/>
              <a:gdLst/>
              <a:ahLst/>
              <a:cxnLst/>
              <a:rect l="l" t="t" r="r" b="b"/>
              <a:pathLst>
                <a:path w="4942332" h="13754100">
                  <a:moveTo>
                    <a:pt x="19050" y="0"/>
                  </a:moveTo>
                  <a:lnTo>
                    <a:pt x="4923282" y="0"/>
                  </a:lnTo>
                  <a:cubicBezTo>
                    <a:pt x="4933823" y="0"/>
                    <a:pt x="4942332" y="8509"/>
                    <a:pt x="4942332" y="19050"/>
                  </a:cubicBezTo>
                  <a:lnTo>
                    <a:pt x="4942332" y="13735050"/>
                  </a:lnTo>
                  <a:cubicBezTo>
                    <a:pt x="4942332" y="13745590"/>
                    <a:pt x="4933823" y="13754100"/>
                    <a:pt x="4923282" y="13754100"/>
                  </a:cubicBezTo>
                  <a:lnTo>
                    <a:pt x="19050" y="13754100"/>
                  </a:lnTo>
                  <a:cubicBezTo>
                    <a:pt x="8509" y="13754100"/>
                    <a:pt x="0" y="13745590"/>
                    <a:pt x="0" y="13735050"/>
                  </a:cubicBezTo>
                  <a:lnTo>
                    <a:pt x="0" y="19050"/>
                  </a:lnTo>
                  <a:cubicBezTo>
                    <a:pt x="0" y="8509"/>
                    <a:pt x="8509" y="0"/>
                    <a:pt x="19050" y="0"/>
                  </a:cubicBezTo>
                  <a:moveTo>
                    <a:pt x="19050" y="38100"/>
                  </a:moveTo>
                  <a:lnTo>
                    <a:pt x="19050" y="19050"/>
                  </a:lnTo>
                  <a:lnTo>
                    <a:pt x="38100" y="19050"/>
                  </a:lnTo>
                  <a:lnTo>
                    <a:pt x="38100" y="13735050"/>
                  </a:lnTo>
                  <a:lnTo>
                    <a:pt x="19050" y="13735050"/>
                  </a:lnTo>
                  <a:lnTo>
                    <a:pt x="19050" y="13716000"/>
                  </a:lnTo>
                  <a:lnTo>
                    <a:pt x="4923282" y="13716000"/>
                  </a:lnTo>
                  <a:lnTo>
                    <a:pt x="4923282" y="13735050"/>
                  </a:lnTo>
                  <a:lnTo>
                    <a:pt x="4904232" y="13735050"/>
                  </a:lnTo>
                  <a:lnTo>
                    <a:pt x="4904232" y="19050"/>
                  </a:lnTo>
                  <a:lnTo>
                    <a:pt x="4923282" y="19050"/>
                  </a:lnTo>
                  <a:lnTo>
                    <a:pt x="4923282" y="38100"/>
                  </a:lnTo>
                  <a:lnTo>
                    <a:pt x="19050" y="38100"/>
                  </a:lnTo>
                  <a:close/>
                </a:path>
              </a:pathLst>
            </a:custGeom>
            <a:solidFill>
              <a:srgbClr val="660046"/>
            </a:solidFill>
          </p:spPr>
          <p:txBody>
            <a:bodyPr/>
            <a:lstStyle/>
            <a:p>
              <a:endParaRPr lang="en-US"/>
            </a:p>
          </p:txBody>
        </p:sp>
      </p:grpSp>
      <p:sp>
        <p:nvSpPr>
          <p:cNvPr id="5" name="TextBox 5"/>
          <p:cNvSpPr txBox="1"/>
          <p:nvPr/>
        </p:nvSpPr>
        <p:spPr>
          <a:xfrm>
            <a:off x="571500" y="733425"/>
            <a:ext cx="13005797" cy="1487587"/>
          </a:xfrm>
          <a:prstGeom prst="rect">
            <a:avLst/>
          </a:prstGeom>
        </p:spPr>
        <p:txBody>
          <a:bodyPr lIns="0" tIns="0" rIns="0" bIns="0" rtlCol="0" anchor="t">
            <a:spAutoFit/>
          </a:bodyPr>
          <a:lstStyle/>
          <a:p>
            <a:pPr>
              <a:lnSpc>
                <a:spcPts val="5832"/>
              </a:lnSpc>
            </a:pPr>
            <a:r>
              <a:rPr lang="en-US" sz="5400" spc="-225" dirty="0" err="1">
                <a:solidFill>
                  <a:srgbClr val="FF0000"/>
                </a:solidFill>
                <a:latin typeface="Barlow Condensed"/>
                <a:sym typeface="Barlow Condensed"/>
              </a:rPr>
              <a:t>Doelen</a:t>
            </a:r>
            <a:r>
              <a:rPr lang="en-US" sz="5400" spc="-225" dirty="0">
                <a:solidFill>
                  <a:srgbClr val="FF0000"/>
                </a:solidFill>
                <a:latin typeface="Barlow Condensed"/>
                <a:sym typeface="Barlow Condensed"/>
              </a:rPr>
              <a:t> 2026</a:t>
            </a:r>
          </a:p>
          <a:p>
            <a:pPr algn="l">
              <a:lnSpc>
                <a:spcPts val="5832"/>
              </a:lnSpc>
            </a:pPr>
            <a:endParaRPr lang="en-US" sz="5400" spc="-225" dirty="0">
              <a:solidFill>
                <a:srgbClr val="660046"/>
              </a:solidFill>
              <a:latin typeface="Barlow Condensed"/>
              <a:ea typeface="Barlow Condensed"/>
              <a:cs typeface="Barlow Condensed"/>
              <a:sym typeface="Barlow Condensed"/>
            </a:endParaRPr>
          </a:p>
        </p:txBody>
      </p:sp>
      <p:sp>
        <p:nvSpPr>
          <p:cNvPr id="6" name="TextBox 6"/>
          <p:cNvSpPr txBox="1"/>
          <p:nvPr/>
        </p:nvSpPr>
        <p:spPr>
          <a:xfrm>
            <a:off x="571500" y="1751819"/>
            <a:ext cx="11554730" cy="6276077"/>
          </a:xfrm>
          <a:prstGeom prst="rect">
            <a:avLst/>
          </a:prstGeom>
        </p:spPr>
        <p:txBody>
          <a:bodyPr wrap="square" lIns="0" tIns="0" rIns="0" bIns="0" rtlCol="0" anchor="t">
            <a:spAutoFit/>
          </a:bodyPr>
          <a:lstStyle/>
          <a:p>
            <a:pPr lvl="0">
              <a:lnSpc>
                <a:spcPts val="4320"/>
              </a:lnSpc>
              <a:defRPr/>
            </a:pPr>
            <a:r>
              <a:rPr lang="en-US" sz="3600" b="1" spc="-60" dirty="0">
                <a:solidFill>
                  <a:srgbClr val="111111"/>
                </a:solidFill>
                <a:latin typeface="Barlow Bold"/>
                <a:ea typeface="Barlow Bold"/>
                <a:cs typeface="Barlow Bold"/>
                <a:sym typeface="Barlow Bold"/>
              </a:rPr>
              <a:t>1. </a:t>
            </a:r>
            <a:r>
              <a:rPr lang="en-US" sz="3600" b="1" spc="-60" dirty="0" err="1">
                <a:solidFill>
                  <a:srgbClr val="111111"/>
                </a:solidFill>
                <a:latin typeface="Barlow Bold"/>
                <a:ea typeface="Barlow Bold"/>
                <a:cs typeface="Barlow Bold"/>
                <a:sym typeface="Barlow Bold"/>
              </a:rPr>
              <a:t>Primair</a:t>
            </a:r>
            <a:r>
              <a:rPr lang="en-US" sz="3600" b="1" spc="-60" dirty="0">
                <a:solidFill>
                  <a:srgbClr val="111111"/>
                </a:solidFill>
                <a:latin typeface="Barlow Bold"/>
                <a:ea typeface="Barlow Bold"/>
                <a:cs typeface="Barlow Bold"/>
                <a:sym typeface="Barlow Bold"/>
              </a:rPr>
              <a:t> </a:t>
            </a:r>
            <a:r>
              <a:rPr lang="en-US" sz="3600" b="1" spc="-60" dirty="0" err="1">
                <a:solidFill>
                  <a:srgbClr val="111111"/>
                </a:solidFill>
                <a:latin typeface="Barlow Bold"/>
                <a:ea typeface="Barlow Bold"/>
                <a:cs typeface="Barlow Bold"/>
                <a:sym typeface="Barlow Bold"/>
              </a:rPr>
              <a:t>businessdoel</a:t>
            </a:r>
            <a:r>
              <a:rPr lang="en-US" sz="3600" b="1" spc="-60" dirty="0">
                <a:solidFill>
                  <a:srgbClr val="111111"/>
                </a:solidFill>
                <a:latin typeface="Barlow Bold"/>
                <a:ea typeface="Barlow Bold"/>
                <a:cs typeface="Barlow Bold"/>
                <a:sym typeface="Barlow Bold"/>
              </a:rPr>
              <a:t>: </a:t>
            </a:r>
            <a:r>
              <a:rPr lang="en-US" sz="3600" b="1" spc="-60" dirty="0" err="1">
                <a:solidFill>
                  <a:srgbClr val="111111"/>
                </a:solidFill>
                <a:latin typeface="Barlow Bold"/>
                <a:ea typeface="Barlow Bold"/>
                <a:cs typeface="Barlow Bold"/>
                <a:sym typeface="Barlow Bold"/>
              </a:rPr>
              <a:t>meer</a:t>
            </a:r>
            <a:r>
              <a:rPr lang="en-US" sz="3600" b="1" spc="-60" dirty="0">
                <a:solidFill>
                  <a:srgbClr val="111111"/>
                </a:solidFill>
                <a:latin typeface="Barlow Bold"/>
                <a:ea typeface="Barlow Bold"/>
                <a:cs typeface="Barlow Bold"/>
                <a:sym typeface="Barlow Bold"/>
              </a:rPr>
              <a:t> </a:t>
            </a:r>
            <a:r>
              <a:rPr lang="en-US" sz="3600" b="1" spc="-60" dirty="0" err="1">
                <a:solidFill>
                  <a:srgbClr val="111111"/>
                </a:solidFill>
                <a:latin typeface="Barlow Bold"/>
                <a:ea typeface="Barlow Bold"/>
                <a:cs typeface="Barlow Bold"/>
                <a:sym typeface="Barlow Bold"/>
              </a:rPr>
              <a:t>klanten</a:t>
            </a:r>
            <a:r>
              <a:rPr lang="en-US" sz="3600" b="1" spc="-60" dirty="0">
                <a:solidFill>
                  <a:srgbClr val="111111"/>
                </a:solidFill>
                <a:latin typeface="Barlow Bold"/>
                <a:ea typeface="Barlow Bold"/>
                <a:cs typeface="Barlow Bold"/>
                <a:sym typeface="Barlow Bold"/>
              </a:rPr>
              <a:t> &amp; </a:t>
            </a:r>
            <a:r>
              <a:rPr lang="en-US" sz="3600" b="1" spc="-60" dirty="0" err="1">
                <a:solidFill>
                  <a:srgbClr val="111111"/>
                </a:solidFill>
                <a:latin typeface="Barlow Bold"/>
                <a:ea typeface="Barlow Bold"/>
                <a:cs typeface="Barlow Bold"/>
                <a:sym typeface="Barlow Bold"/>
              </a:rPr>
              <a:t>kleedsessies</a:t>
            </a:r>
            <a:endParaRPr lang="en-US" sz="3600" b="1" spc="-60" dirty="0">
              <a:solidFill>
                <a:srgbClr val="111111"/>
              </a:solidFill>
              <a:latin typeface="Barlow Bold"/>
              <a:ea typeface="Barlow Bold"/>
              <a:cs typeface="Barlow Bold"/>
              <a:sym typeface="Barlow Bold"/>
            </a:endParaRPr>
          </a:p>
          <a:p>
            <a:pPr>
              <a:lnSpc>
                <a:spcPts val="3600"/>
              </a:lnSpc>
            </a:pPr>
            <a:r>
              <a:rPr lang="nl-NL" sz="3000" dirty="0">
                <a:latin typeface="Barlow" panose="00000500000000000000" pitchFamily="2" charset="0"/>
              </a:rPr>
              <a:t>We verhogen het aantal bediende klanten door (a) meer kleedsessies met bestaande doelgroepen en (b) het bereiken van nieuwe doelgroepen. Dit vraagt betere doorverwijzing en lagere drempels voor aanmelding.</a:t>
            </a:r>
          </a:p>
          <a:p>
            <a:pPr>
              <a:lnSpc>
                <a:spcPts val="3600"/>
              </a:lnSpc>
            </a:pPr>
            <a:endParaRPr lang="nl-NL" sz="3600" dirty="0"/>
          </a:p>
          <a:p>
            <a:pPr>
              <a:lnSpc>
                <a:spcPts val="3600"/>
              </a:lnSpc>
            </a:pPr>
            <a:r>
              <a:rPr lang="nl-NL" sz="3600" b="1" spc="-60" dirty="0">
                <a:solidFill>
                  <a:srgbClr val="111111"/>
                </a:solidFill>
                <a:latin typeface="Barlow Bold"/>
              </a:rPr>
              <a:t>2. Ondersteunende doelen</a:t>
            </a:r>
          </a:p>
          <a:p>
            <a:pPr lvl="0" indent="-457200">
              <a:lnSpc>
                <a:spcPts val="3600"/>
              </a:lnSpc>
              <a:buFont typeface="Arial" panose="020B0604020202020204" pitchFamily="34" charset="0"/>
              <a:buChar char="•"/>
            </a:pPr>
            <a:r>
              <a:rPr lang="nl-NL" sz="3000" dirty="0">
                <a:latin typeface="Barlow" panose="00000500000000000000" pitchFamily="2" charset="0"/>
              </a:rPr>
              <a:t>Positionering/naamsbekendheid: eenduidige en herkenbare merkbeleving, landelijk én lokaal.</a:t>
            </a:r>
            <a:endParaRPr lang="en-US" sz="3000" dirty="0">
              <a:latin typeface="Barlow" panose="00000500000000000000" pitchFamily="2" charset="0"/>
            </a:endParaRPr>
          </a:p>
          <a:p>
            <a:pPr lvl="0" indent="-457200">
              <a:lnSpc>
                <a:spcPts val="3600"/>
              </a:lnSpc>
              <a:buFont typeface="Arial" panose="020B0604020202020204" pitchFamily="34" charset="0"/>
              <a:buChar char="•"/>
            </a:pPr>
            <a:r>
              <a:rPr lang="nl-NL" sz="3000" dirty="0">
                <a:latin typeface="Barlow" panose="00000500000000000000" pitchFamily="2" charset="0"/>
              </a:rPr>
              <a:t>Fondsenwerving/partners: betere propositie en materialen om structurele inkomsten te laten groeien.</a:t>
            </a:r>
            <a:endParaRPr lang="en-US" sz="3000" dirty="0">
              <a:latin typeface="Barlow" panose="00000500000000000000" pitchFamily="2" charset="0"/>
            </a:endParaRPr>
          </a:p>
          <a:p>
            <a:pPr lvl="0" indent="-457200">
              <a:lnSpc>
                <a:spcPts val="3600"/>
              </a:lnSpc>
              <a:buFont typeface="Arial" panose="020B0604020202020204" pitchFamily="34" charset="0"/>
              <a:buChar char="•"/>
            </a:pPr>
            <a:r>
              <a:rPr lang="nl-NL" sz="3000" dirty="0">
                <a:latin typeface="Barlow" panose="00000500000000000000" pitchFamily="2" charset="0"/>
              </a:rPr>
              <a:t>Samenwerking &amp; verbinding: heldere rolverdeling en structurele kennisdeling tussen winkels.</a:t>
            </a:r>
            <a:endParaRPr lang="en-US" sz="3000" dirty="0">
              <a:latin typeface="Barlow" panose="00000500000000000000" pitchFamily="2" charset="0"/>
            </a:endParaRPr>
          </a:p>
        </p:txBody>
      </p:sp>
      <p:grpSp>
        <p:nvGrpSpPr>
          <p:cNvPr id="7" name="Group 7"/>
          <p:cNvGrpSpPr/>
          <p:nvPr/>
        </p:nvGrpSpPr>
        <p:grpSpPr>
          <a:xfrm>
            <a:off x="550488" y="8953481"/>
            <a:ext cx="913619" cy="913619"/>
            <a:chOff x="0" y="0"/>
            <a:chExt cx="1218159" cy="1218159"/>
          </a:xfrm>
        </p:grpSpPr>
        <p:sp>
          <p:nvSpPr>
            <p:cNvPr id="8" name="Freeform 8"/>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3"/>
              <a:stretch>
                <a:fillRect r="2" b="2"/>
              </a:stretch>
            </a:blipFill>
          </p:spPr>
          <p:txBody>
            <a:bodyPr/>
            <a:lstStyle/>
            <a:p>
              <a:endParaRPr lang="en-US"/>
            </a:p>
          </p:txBody>
        </p:sp>
      </p:grpSp>
      <p:sp>
        <p:nvSpPr>
          <p:cNvPr id="9" name="Freeform 9"/>
          <p:cNvSpPr/>
          <p:nvPr/>
        </p:nvSpPr>
        <p:spPr>
          <a:xfrm rot="-5400000">
            <a:off x="13144500" y="5158911"/>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0" name="Group 10"/>
          <p:cNvGrpSpPr/>
          <p:nvPr/>
        </p:nvGrpSpPr>
        <p:grpSpPr>
          <a:xfrm>
            <a:off x="14742204" y="354463"/>
            <a:ext cx="3357467" cy="9512637"/>
            <a:chOff x="0" y="0"/>
            <a:chExt cx="4476623" cy="12683515"/>
          </a:xfrm>
        </p:grpSpPr>
        <p:sp>
          <p:nvSpPr>
            <p:cNvPr id="11" name="Freeform 11"/>
            <p:cNvSpPr/>
            <p:nvPr/>
          </p:nvSpPr>
          <p:spPr>
            <a:xfrm>
              <a:off x="0" y="0"/>
              <a:ext cx="4476623" cy="12683490"/>
            </a:xfrm>
            <a:custGeom>
              <a:avLst/>
              <a:gdLst/>
              <a:ahLst/>
              <a:cxnLst/>
              <a:rect l="l" t="t" r="r" b="b"/>
              <a:pathLst>
                <a:path w="4476623" h="12683490">
                  <a:moveTo>
                    <a:pt x="0" y="0"/>
                  </a:moveTo>
                  <a:lnTo>
                    <a:pt x="4476623" y="0"/>
                  </a:lnTo>
                  <a:lnTo>
                    <a:pt x="4476623" y="12683490"/>
                  </a:lnTo>
                  <a:lnTo>
                    <a:pt x="0" y="12683490"/>
                  </a:lnTo>
                  <a:lnTo>
                    <a:pt x="0" y="0"/>
                  </a:lnTo>
                  <a:close/>
                </a:path>
              </a:pathLst>
            </a:custGeom>
            <a:blipFill>
              <a:blip r:embed="rId5"/>
              <a:stretch>
                <a:fillRect l="-67750" t="-7142" r="-59921"/>
              </a:stretch>
            </a:blipFill>
          </p:spPr>
          <p:txBody>
            <a:bodyPr/>
            <a:lstStyle/>
            <a:p>
              <a:endParaRPr lang="en-US"/>
            </a:p>
          </p:txBody>
        </p:sp>
      </p:grpSp>
      <p:grpSp>
        <p:nvGrpSpPr>
          <p:cNvPr id="12" name="Group 12"/>
          <p:cNvGrpSpPr/>
          <p:nvPr/>
        </p:nvGrpSpPr>
        <p:grpSpPr>
          <a:xfrm>
            <a:off x="14536179" y="5218547"/>
            <a:ext cx="1592275" cy="1752705"/>
            <a:chOff x="0" y="0"/>
            <a:chExt cx="2123034" cy="2336940"/>
          </a:xfrm>
        </p:grpSpPr>
        <p:sp>
          <p:nvSpPr>
            <p:cNvPr id="13" name="Freeform 13"/>
            <p:cNvSpPr/>
            <p:nvPr/>
          </p:nvSpPr>
          <p:spPr>
            <a:xfrm>
              <a:off x="0" y="0"/>
              <a:ext cx="2123059" cy="2336927"/>
            </a:xfrm>
            <a:custGeom>
              <a:avLst/>
              <a:gdLst/>
              <a:ahLst/>
              <a:cxnLst/>
              <a:rect l="l" t="t" r="r" b="b"/>
              <a:pathLst>
                <a:path w="2123059" h="2336927">
                  <a:moveTo>
                    <a:pt x="0" y="0"/>
                  </a:moveTo>
                  <a:lnTo>
                    <a:pt x="2123059" y="0"/>
                  </a:lnTo>
                  <a:lnTo>
                    <a:pt x="2123059" y="2336927"/>
                  </a:lnTo>
                  <a:lnTo>
                    <a:pt x="0" y="2336927"/>
                  </a:lnTo>
                  <a:lnTo>
                    <a:pt x="0" y="0"/>
                  </a:lnTo>
                  <a:close/>
                </a:path>
              </a:pathLst>
            </a:custGeom>
            <a:blipFill>
              <a:blip r:embed="rId6"/>
              <a:stretch>
                <a:fillRect t="-34562" r="-11088"/>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p:cNvGrpSpPr/>
        <p:nvPr/>
      </p:nvGrpSpPr>
      <p:grpSpPr>
        <a:xfrm>
          <a:off x="0" y="0"/>
          <a:ext cx="0" cy="0"/>
          <a:chOff x="0" y="0"/>
          <a:chExt cx="0" cy="0"/>
        </a:xfrm>
      </p:grpSpPr>
      <p:grpSp>
        <p:nvGrpSpPr>
          <p:cNvPr id="2" name="Group 2"/>
          <p:cNvGrpSpPr/>
          <p:nvPr/>
        </p:nvGrpSpPr>
        <p:grpSpPr>
          <a:xfrm>
            <a:off x="14734270" y="-14288"/>
            <a:ext cx="3568017" cy="10315575"/>
            <a:chOff x="0" y="0"/>
            <a:chExt cx="4757356" cy="13754100"/>
          </a:xfrm>
        </p:grpSpPr>
        <p:sp>
          <p:nvSpPr>
            <p:cNvPr id="3" name="Freeform 3"/>
            <p:cNvSpPr/>
            <p:nvPr/>
          </p:nvSpPr>
          <p:spPr>
            <a:xfrm>
              <a:off x="19050" y="19050"/>
              <a:ext cx="4719320" cy="13716000"/>
            </a:xfrm>
            <a:custGeom>
              <a:avLst/>
              <a:gdLst/>
              <a:ahLst/>
              <a:cxnLst/>
              <a:rect l="l" t="t" r="r" b="b"/>
              <a:pathLst>
                <a:path w="4719320" h="13716000">
                  <a:moveTo>
                    <a:pt x="0" y="0"/>
                  </a:moveTo>
                  <a:lnTo>
                    <a:pt x="4719320" y="0"/>
                  </a:lnTo>
                  <a:lnTo>
                    <a:pt x="4719320" y="13716000"/>
                  </a:lnTo>
                  <a:lnTo>
                    <a:pt x="0" y="13716000"/>
                  </a:lnTo>
                  <a:close/>
                </a:path>
              </a:pathLst>
            </a:custGeom>
            <a:solidFill>
              <a:srgbClr val="FF6600"/>
            </a:solidFill>
          </p:spPr>
          <p:txBody>
            <a:bodyPr/>
            <a:lstStyle/>
            <a:p>
              <a:endParaRPr lang="en-US"/>
            </a:p>
          </p:txBody>
        </p:sp>
        <p:sp>
          <p:nvSpPr>
            <p:cNvPr id="4" name="Freeform 4"/>
            <p:cNvSpPr/>
            <p:nvPr/>
          </p:nvSpPr>
          <p:spPr>
            <a:xfrm>
              <a:off x="0" y="0"/>
              <a:ext cx="4757420" cy="13754100"/>
            </a:xfrm>
            <a:custGeom>
              <a:avLst/>
              <a:gdLst/>
              <a:ahLst/>
              <a:cxnLst/>
              <a:rect l="l" t="t" r="r" b="b"/>
              <a:pathLst>
                <a:path w="4757420" h="13754100">
                  <a:moveTo>
                    <a:pt x="19050" y="0"/>
                  </a:moveTo>
                  <a:lnTo>
                    <a:pt x="4738370" y="0"/>
                  </a:lnTo>
                  <a:cubicBezTo>
                    <a:pt x="4748911" y="0"/>
                    <a:pt x="4757420" y="8509"/>
                    <a:pt x="4757420" y="19050"/>
                  </a:cubicBezTo>
                  <a:lnTo>
                    <a:pt x="4757420" y="13735050"/>
                  </a:lnTo>
                  <a:cubicBezTo>
                    <a:pt x="4757420" y="13745590"/>
                    <a:pt x="4748911" y="13754100"/>
                    <a:pt x="4738370" y="13754100"/>
                  </a:cubicBezTo>
                  <a:lnTo>
                    <a:pt x="19050" y="13754100"/>
                  </a:lnTo>
                  <a:cubicBezTo>
                    <a:pt x="8509" y="13754100"/>
                    <a:pt x="0" y="13745590"/>
                    <a:pt x="0" y="13735050"/>
                  </a:cubicBezTo>
                  <a:lnTo>
                    <a:pt x="0" y="19050"/>
                  </a:lnTo>
                  <a:cubicBezTo>
                    <a:pt x="0" y="8509"/>
                    <a:pt x="8509" y="0"/>
                    <a:pt x="19050" y="0"/>
                  </a:cubicBezTo>
                  <a:moveTo>
                    <a:pt x="19050" y="38100"/>
                  </a:moveTo>
                  <a:lnTo>
                    <a:pt x="19050" y="19050"/>
                  </a:lnTo>
                  <a:lnTo>
                    <a:pt x="38100" y="19050"/>
                  </a:lnTo>
                  <a:lnTo>
                    <a:pt x="38100" y="13735050"/>
                  </a:lnTo>
                  <a:lnTo>
                    <a:pt x="19050" y="13735050"/>
                  </a:lnTo>
                  <a:lnTo>
                    <a:pt x="19050" y="13716000"/>
                  </a:lnTo>
                  <a:lnTo>
                    <a:pt x="4738370" y="13716000"/>
                  </a:lnTo>
                  <a:lnTo>
                    <a:pt x="4738370" y="13735050"/>
                  </a:lnTo>
                  <a:lnTo>
                    <a:pt x="4719320" y="13735050"/>
                  </a:lnTo>
                  <a:lnTo>
                    <a:pt x="4719320" y="19050"/>
                  </a:lnTo>
                  <a:lnTo>
                    <a:pt x="4738370" y="19050"/>
                  </a:lnTo>
                  <a:lnTo>
                    <a:pt x="4738370" y="38100"/>
                  </a:lnTo>
                  <a:lnTo>
                    <a:pt x="19050" y="38100"/>
                  </a:lnTo>
                  <a:close/>
                </a:path>
              </a:pathLst>
            </a:custGeom>
            <a:solidFill>
              <a:srgbClr val="FF6600"/>
            </a:solidFill>
          </p:spPr>
          <p:txBody>
            <a:bodyPr/>
            <a:lstStyle/>
            <a:p>
              <a:endParaRPr lang="en-US"/>
            </a:p>
          </p:txBody>
        </p:sp>
      </p:grpSp>
      <p:sp>
        <p:nvSpPr>
          <p:cNvPr id="5" name="TextBox 5"/>
          <p:cNvSpPr txBox="1"/>
          <p:nvPr/>
        </p:nvSpPr>
        <p:spPr>
          <a:xfrm>
            <a:off x="571500" y="733425"/>
            <a:ext cx="13644944" cy="1487587"/>
          </a:xfrm>
          <a:prstGeom prst="rect">
            <a:avLst/>
          </a:prstGeom>
        </p:spPr>
        <p:txBody>
          <a:bodyPr lIns="0" tIns="0" rIns="0" bIns="0" rtlCol="0" anchor="t">
            <a:spAutoFit/>
          </a:bodyPr>
          <a:lstStyle/>
          <a:p>
            <a:pPr algn="l">
              <a:lnSpc>
                <a:spcPts val="5832"/>
              </a:lnSpc>
            </a:pPr>
            <a:r>
              <a:rPr lang="en-US" sz="5400" spc="-225" dirty="0">
                <a:solidFill>
                  <a:srgbClr val="FF0000"/>
                </a:solidFill>
                <a:latin typeface="Barlow Condensed"/>
                <a:ea typeface="Barlow Condensed"/>
                <a:cs typeface="Barlow Condensed"/>
                <a:sym typeface="Barlow Condensed"/>
              </a:rPr>
              <a:t>KPI’s 2026</a:t>
            </a:r>
          </a:p>
          <a:p>
            <a:pPr algn="l">
              <a:lnSpc>
                <a:spcPts val="5832"/>
              </a:lnSpc>
            </a:pPr>
            <a:endParaRPr lang="en-US" sz="5400" spc="-225" dirty="0">
              <a:solidFill>
                <a:srgbClr val="FF0000"/>
              </a:solidFill>
              <a:latin typeface="Barlow Condensed"/>
              <a:ea typeface="Barlow Condensed"/>
              <a:cs typeface="Barlow Condensed"/>
              <a:sym typeface="Barlow Condensed"/>
            </a:endParaRPr>
          </a:p>
        </p:txBody>
      </p:sp>
      <p:sp>
        <p:nvSpPr>
          <p:cNvPr id="6" name="TextBox 6"/>
          <p:cNvSpPr txBox="1"/>
          <p:nvPr/>
        </p:nvSpPr>
        <p:spPr>
          <a:xfrm>
            <a:off x="571500" y="1780708"/>
            <a:ext cx="12347486" cy="6553076"/>
          </a:xfrm>
          <a:prstGeom prst="rect">
            <a:avLst/>
          </a:prstGeom>
        </p:spPr>
        <p:txBody>
          <a:bodyPr lIns="0" tIns="0" rIns="0" bIns="0" rtlCol="0" anchor="t">
            <a:spAutoFit/>
          </a:bodyPr>
          <a:lstStyle/>
          <a:p>
            <a:pPr algn="l">
              <a:lnSpc>
                <a:spcPts val="4320"/>
              </a:lnSpc>
            </a:pPr>
            <a:r>
              <a:rPr lang="en-US" sz="3600" b="1" spc="-60" dirty="0" err="1">
                <a:solidFill>
                  <a:srgbClr val="111111"/>
                </a:solidFill>
                <a:latin typeface="Barlow Bold"/>
                <a:ea typeface="Barlow Bold"/>
                <a:cs typeface="Barlow Bold"/>
                <a:sym typeface="Barlow Bold"/>
              </a:rPr>
              <a:t>Nog</a:t>
            </a:r>
            <a:r>
              <a:rPr lang="en-US" sz="3600" b="1" spc="-60" dirty="0">
                <a:solidFill>
                  <a:srgbClr val="111111"/>
                </a:solidFill>
                <a:latin typeface="Barlow Bold"/>
                <a:ea typeface="Barlow Bold"/>
                <a:cs typeface="Barlow Bold"/>
                <a:sym typeface="Barlow Bold"/>
              </a:rPr>
              <a:t> </a:t>
            </a:r>
            <a:r>
              <a:rPr lang="en-US" sz="3600" b="1" spc="-60" dirty="0" err="1">
                <a:solidFill>
                  <a:srgbClr val="111111"/>
                </a:solidFill>
                <a:latin typeface="Barlow Bold"/>
                <a:ea typeface="Barlow Bold"/>
                <a:cs typeface="Barlow Bold"/>
                <a:sym typeface="Barlow Bold"/>
              </a:rPr>
              <a:t>concreet</a:t>
            </a:r>
            <a:r>
              <a:rPr lang="en-US" sz="3600" b="1" spc="-60" dirty="0">
                <a:solidFill>
                  <a:srgbClr val="111111"/>
                </a:solidFill>
                <a:latin typeface="Barlow Bold"/>
                <a:ea typeface="Barlow Bold"/>
                <a:cs typeface="Barlow Bold"/>
                <a:sym typeface="Barlow Bold"/>
              </a:rPr>
              <a:t> </a:t>
            </a:r>
            <a:r>
              <a:rPr lang="en-US" sz="3600" b="1" spc="-60" dirty="0" err="1">
                <a:solidFill>
                  <a:srgbClr val="111111"/>
                </a:solidFill>
                <a:latin typeface="Barlow Bold"/>
                <a:ea typeface="Barlow Bold"/>
                <a:cs typeface="Barlow Bold"/>
                <a:sym typeface="Barlow Bold"/>
              </a:rPr>
              <a:t>maken</a:t>
            </a:r>
            <a:r>
              <a:rPr lang="en-US" sz="3600" b="1" spc="-60" dirty="0">
                <a:solidFill>
                  <a:srgbClr val="111111"/>
                </a:solidFill>
                <a:latin typeface="Barlow Bold"/>
                <a:ea typeface="Barlow Bold"/>
                <a:cs typeface="Barlow Bold"/>
                <a:sym typeface="Barlow Bold"/>
              </a:rPr>
              <a:t> door </a:t>
            </a:r>
            <a:r>
              <a:rPr lang="en-US" sz="3600" b="1" spc="-60" dirty="0" err="1">
                <a:solidFill>
                  <a:srgbClr val="111111"/>
                </a:solidFill>
                <a:latin typeface="Barlow Bold"/>
                <a:ea typeface="Barlow Bold"/>
                <a:cs typeface="Barlow Bold"/>
                <a:sym typeface="Barlow Bold"/>
              </a:rPr>
              <a:t>landelijk</a:t>
            </a:r>
            <a:r>
              <a:rPr lang="en-US" sz="3600" b="1" spc="-60" dirty="0">
                <a:solidFill>
                  <a:srgbClr val="111111"/>
                </a:solidFill>
                <a:latin typeface="Barlow Bold"/>
                <a:ea typeface="Barlow Bold"/>
                <a:cs typeface="Barlow Bold"/>
                <a:sym typeface="Barlow Bold"/>
              </a:rPr>
              <a:t> en </a:t>
            </a:r>
            <a:r>
              <a:rPr lang="en-US" sz="3600" b="1" spc="-60" dirty="0" err="1">
                <a:solidFill>
                  <a:srgbClr val="111111"/>
                </a:solidFill>
                <a:latin typeface="Barlow Bold"/>
                <a:ea typeface="Barlow Bold"/>
                <a:cs typeface="Barlow Bold"/>
                <a:sym typeface="Barlow Bold"/>
              </a:rPr>
              <a:t>winkels</a:t>
            </a:r>
            <a:endParaRPr lang="en-US" sz="3600" b="1" spc="-60" dirty="0">
              <a:solidFill>
                <a:srgbClr val="111111"/>
              </a:solidFill>
              <a:latin typeface="Barlow Bold"/>
              <a:ea typeface="Barlow Bold"/>
              <a:cs typeface="Barlow Bold"/>
              <a:sym typeface="Barlow Bold"/>
            </a:endParaRPr>
          </a:p>
          <a:p>
            <a:pPr indent="-457200">
              <a:lnSpc>
                <a:spcPts val="3600"/>
              </a:lnSpc>
              <a:buFont typeface="Arial" panose="020B0604020202020204" pitchFamily="34" charset="0"/>
              <a:buChar char="•"/>
            </a:pPr>
            <a:r>
              <a:rPr lang="nl-NL" sz="3000" dirty="0">
                <a:latin typeface="Barlow" panose="00000500000000000000" pitchFamily="2" charset="0"/>
              </a:rPr>
              <a:t>Klantgroei: # aanmeldingen per winkel (maandelijks), # kleedsessies per</a:t>
            </a:r>
          </a:p>
          <a:p>
            <a:pPr>
              <a:lnSpc>
                <a:spcPts val="3600"/>
              </a:lnSpc>
            </a:pPr>
            <a:r>
              <a:rPr lang="nl-NL" sz="3000" dirty="0">
                <a:latin typeface="Barlow" panose="00000500000000000000" pitchFamily="2" charset="0"/>
              </a:rPr>
              <a:t>      winkel (maandelijks), no-show % (maandelijks).</a:t>
            </a:r>
            <a:endParaRPr lang="en-US" sz="3000" dirty="0">
              <a:latin typeface="Barlow" panose="00000500000000000000" pitchFamily="2" charset="0"/>
            </a:endParaRPr>
          </a:p>
          <a:p>
            <a:pPr indent="-457200">
              <a:lnSpc>
                <a:spcPts val="3600"/>
              </a:lnSpc>
              <a:buFont typeface="Arial" panose="020B0604020202020204" pitchFamily="34" charset="0"/>
              <a:buChar char="•"/>
            </a:pPr>
            <a:r>
              <a:rPr lang="nl-NL" sz="3000" dirty="0">
                <a:latin typeface="Barlow" panose="00000500000000000000" pitchFamily="2" charset="0"/>
              </a:rPr>
              <a:t>Doorverwijzing: # actieve verwijzers per winkel, # doorverwijzingen per</a:t>
            </a:r>
          </a:p>
          <a:p>
            <a:pPr>
              <a:lnSpc>
                <a:spcPts val="3600"/>
              </a:lnSpc>
            </a:pPr>
            <a:r>
              <a:rPr lang="nl-NL" sz="3000" dirty="0">
                <a:latin typeface="Barlow" panose="00000500000000000000" pitchFamily="2" charset="0"/>
              </a:rPr>
              <a:t>      kanaal (gemeente/UWV/werkbedrijf/COA/welzijn/onderwijs).</a:t>
            </a:r>
            <a:endParaRPr lang="en-US" sz="3000" dirty="0">
              <a:latin typeface="Barlow" panose="00000500000000000000" pitchFamily="2" charset="0"/>
            </a:endParaRPr>
          </a:p>
          <a:p>
            <a:pPr indent="-457200">
              <a:lnSpc>
                <a:spcPts val="3600"/>
              </a:lnSpc>
              <a:buFont typeface="Arial" panose="020B0604020202020204" pitchFamily="34" charset="0"/>
              <a:buChar char="•"/>
            </a:pPr>
            <a:r>
              <a:rPr lang="nl-NL" sz="3000" dirty="0">
                <a:latin typeface="Barlow" panose="00000500000000000000" pitchFamily="2" charset="0"/>
              </a:rPr>
              <a:t>Website: bezoekers, winkelzoeker-klik, conversie naar contact/ </a:t>
            </a:r>
          </a:p>
          <a:p>
            <a:pPr>
              <a:lnSpc>
                <a:spcPts val="3600"/>
              </a:lnSpc>
            </a:pPr>
            <a:r>
              <a:rPr lang="nl-NL" sz="3000" dirty="0">
                <a:latin typeface="Barlow" panose="00000500000000000000" pitchFamily="2" charset="0"/>
              </a:rPr>
              <a:t>       afspraak, herkomst verkeer.</a:t>
            </a:r>
            <a:endParaRPr lang="en-US" sz="3000" dirty="0">
              <a:latin typeface="Barlow" panose="00000500000000000000" pitchFamily="2" charset="0"/>
            </a:endParaRPr>
          </a:p>
          <a:p>
            <a:pPr indent="-457200">
              <a:lnSpc>
                <a:spcPts val="3600"/>
              </a:lnSpc>
              <a:buFont typeface="Arial" panose="020B0604020202020204" pitchFamily="34" charset="0"/>
              <a:buChar char="•"/>
            </a:pPr>
            <a:r>
              <a:rPr lang="nl-NL" sz="3000" dirty="0" err="1">
                <a:latin typeface="Barlow" panose="00000500000000000000" pitchFamily="2" charset="0"/>
              </a:rPr>
              <a:t>Social</a:t>
            </a:r>
            <a:r>
              <a:rPr lang="nl-NL" sz="3000" dirty="0">
                <a:latin typeface="Barlow" panose="00000500000000000000" pitchFamily="2" charset="0"/>
              </a:rPr>
              <a:t>: bereik/engagement per kanaal, klik naar website, groei volgers</a:t>
            </a:r>
          </a:p>
          <a:p>
            <a:pPr>
              <a:lnSpc>
                <a:spcPts val="3600"/>
              </a:lnSpc>
            </a:pPr>
            <a:r>
              <a:rPr lang="nl-NL" sz="3000" dirty="0">
                <a:latin typeface="Barlow" panose="00000500000000000000" pitchFamily="2" charset="0"/>
              </a:rPr>
              <a:t>      landelijk en lokaal.</a:t>
            </a:r>
            <a:endParaRPr lang="en-US" sz="3000" dirty="0">
              <a:latin typeface="Barlow" panose="00000500000000000000" pitchFamily="2" charset="0"/>
            </a:endParaRPr>
          </a:p>
          <a:p>
            <a:pPr indent="-457200">
              <a:lnSpc>
                <a:spcPts val="3600"/>
              </a:lnSpc>
              <a:buFont typeface="Arial" panose="020B0604020202020204" pitchFamily="34" charset="0"/>
              <a:buChar char="•"/>
            </a:pPr>
            <a:r>
              <a:rPr lang="nl-NL" sz="3000" dirty="0">
                <a:latin typeface="Barlow" panose="00000500000000000000" pitchFamily="2" charset="0"/>
              </a:rPr>
              <a:t>Fondsenwerving: # leadgesprekken, # partners/sponsors, opbrengst</a:t>
            </a:r>
          </a:p>
          <a:p>
            <a:pPr>
              <a:lnSpc>
                <a:spcPts val="3600"/>
              </a:lnSpc>
            </a:pPr>
            <a:r>
              <a:rPr lang="nl-NL" sz="3000" dirty="0">
                <a:latin typeface="Barlow" panose="00000500000000000000" pitchFamily="2" charset="0"/>
              </a:rPr>
              <a:t>      (landelijk + lokaal), conversie sponsorpagina. </a:t>
            </a:r>
          </a:p>
          <a:p>
            <a:pPr lvl="2" indent="-457200">
              <a:lnSpc>
                <a:spcPts val="3600"/>
              </a:lnSpc>
              <a:buFont typeface="Arial" panose="020B0604020202020204" pitchFamily="34" charset="0"/>
              <a:buChar char="•"/>
            </a:pPr>
            <a:r>
              <a:rPr lang="nl-NL" sz="3000" dirty="0">
                <a:latin typeface="Barlow" panose="00000500000000000000" pitchFamily="2" charset="0"/>
              </a:rPr>
              <a:t>2 grote fondsen voor 2026: </a:t>
            </a:r>
          </a:p>
          <a:p>
            <a:pPr lvl="2" indent="-457200">
              <a:lnSpc>
                <a:spcPts val="3600"/>
              </a:lnSpc>
              <a:buFont typeface="Arial" panose="020B0604020202020204" pitchFamily="34" charset="0"/>
              <a:buChar char="•"/>
            </a:pPr>
            <a:r>
              <a:rPr lang="nl-NL" sz="2000" dirty="0">
                <a:latin typeface="Barlow" panose="00000500000000000000" pitchFamily="2" charset="0"/>
              </a:rPr>
              <a:t>Appeltjes van Oranje (Oranje fonds) </a:t>
            </a:r>
          </a:p>
          <a:p>
            <a:pPr lvl="2" indent="-457200">
              <a:lnSpc>
                <a:spcPts val="3600"/>
              </a:lnSpc>
              <a:buFont typeface="Arial" panose="020B0604020202020204" pitchFamily="34" charset="0"/>
              <a:buChar char="•"/>
            </a:pPr>
            <a:r>
              <a:rPr lang="nl-NL" sz="2000" dirty="0" err="1">
                <a:latin typeface="Barlow" panose="00000500000000000000" pitchFamily="2" charset="0"/>
              </a:rPr>
              <a:t>Goldschmeding</a:t>
            </a:r>
            <a:r>
              <a:rPr lang="nl-NL" sz="2000" dirty="0">
                <a:latin typeface="Barlow" panose="00000500000000000000" pitchFamily="2" charset="0"/>
              </a:rPr>
              <a:t> fonds. </a:t>
            </a:r>
            <a:endParaRPr lang="en-US" sz="2000" dirty="0">
              <a:latin typeface="Barlow" panose="00000500000000000000" pitchFamily="2" charset="0"/>
              <a:sym typeface="Barlow"/>
            </a:endParaRPr>
          </a:p>
        </p:txBody>
      </p:sp>
      <p:grpSp>
        <p:nvGrpSpPr>
          <p:cNvPr id="7" name="Group 7"/>
          <p:cNvGrpSpPr/>
          <p:nvPr/>
        </p:nvGrpSpPr>
        <p:grpSpPr>
          <a:xfrm>
            <a:off x="550488" y="8953481"/>
            <a:ext cx="913619" cy="913619"/>
            <a:chOff x="0" y="0"/>
            <a:chExt cx="1218159" cy="1218159"/>
          </a:xfrm>
        </p:grpSpPr>
        <p:sp>
          <p:nvSpPr>
            <p:cNvPr id="8" name="Freeform 8"/>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3"/>
              <a:stretch>
                <a:fillRect r="2" b="2"/>
              </a:stretch>
            </a:blipFill>
          </p:spPr>
          <p:txBody>
            <a:bodyPr/>
            <a:lstStyle/>
            <a:p>
              <a:endParaRPr lang="en-US"/>
            </a:p>
          </p:txBody>
        </p:sp>
      </p:grpSp>
      <p:sp>
        <p:nvSpPr>
          <p:cNvPr id="9" name="Freeform 9"/>
          <p:cNvSpPr/>
          <p:nvPr/>
        </p:nvSpPr>
        <p:spPr>
          <a:xfrm rot="-5400000">
            <a:off x="13144500" y="5162036"/>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0" name="Group 10"/>
          <p:cNvGrpSpPr/>
          <p:nvPr/>
        </p:nvGrpSpPr>
        <p:grpSpPr>
          <a:xfrm>
            <a:off x="14744805" y="319792"/>
            <a:ext cx="3539442" cy="9392117"/>
            <a:chOff x="0" y="0"/>
            <a:chExt cx="4719256" cy="12522822"/>
          </a:xfrm>
        </p:grpSpPr>
        <p:sp>
          <p:nvSpPr>
            <p:cNvPr id="11" name="Freeform 11"/>
            <p:cNvSpPr/>
            <p:nvPr/>
          </p:nvSpPr>
          <p:spPr>
            <a:xfrm>
              <a:off x="0" y="0"/>
              <a:ext cx="4719320" cy="12522835"/>
            </a:xfrm>
            <a:custGeom>
              <a:avLst/>
              <a:gdLst/>
              <a:ahLst/>
              <a:cxnLst/>
              <a:rect l="l" t="t" r="r" b="b"/>
              <a:pathLst>
                <a:path w="4719320" h="12522835">
                  <a:moveTo>
                    <a:pt x="0" y="0"/>
                  </a:moveTo>
                  <a:lnTo>
                    <a:pt x="4719320" y="0"/>
                  </a:lnTo>
                  <a:lnTo>
                    <a:pt x="4719320" y="12522835"/>
                  </a:lnTo>
                  <a:lnTo>
                    <a:pt x="0" y="12522835"/>
                  </a:lnTo>
                  <a:lnTo>
                    <a:pt x="0" y="0"/>
                  </a:lnTo>
                  <a:close/>
                </a:path>
              </a:pathLst>
            </a:custGeom>
            <a:blipFill>
              <a:blip r:embed="rId5"/>
              <a:stretch>
                <a:fillRect l="-83129" t="-11696" r="-78976" b="-20005"/>
              </a:stretch>
            </a:blipFill>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a:extLst>
            <a:ext uri="{FF2B5EF4-FFF2-40B4-BE49-F238E27FC236}">
              <a16:creationId xmlns:a16="http://schemas.microsoft.com/office/drawing/2014/main" id="{C41C4AB3-9D29-12C1-6EA4-242E2A33B86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5AE558B-9095-E6F0-33B5-548E938F8991}"/>
              </a:ext>
            </a:extLst>
          </p:cNvPr>
          <p:cNvGrpSpPr/>
          <p:nvPr/>
        </p:nvGrpSpPr>
        <p:grpSpPr>
          <a:xfrm>
            <a:off x="-15240" y="-1286"/>
            <a:ext cx="18303240" cy="2370411"/>
            <a:chOff x="0" y="0"/>
            <a:chExt cx="24404320" cy="3160547"/>
          </a:xfrm>
        </p:grpSpPr>
        <p:sp>
          <p:nvSpPr>
            <p:cNvPr id="3" name="Freeform 3">
              <a:extLst>
                <a:ext uri="{FF2B5EF4-FFF2-40B4-BE49-F238E27FC236}">
                  <a16:creationId xmlns:a16="http://schemas.microsoft.com/office/drawing/2014/main" id="{2C7B7D99-EC02-67FA-36AB-2B29D81F3CD6}"/>
                </a:ext>
              </a:extLst>
            </p:cNvPr>
            <p:cNvSpPr/>
            <p:nvPr/>
          </p:nvSpPr>
          <p:spPr>
            <a:xfrm>
              <a:off x="0" y="0"/>
              <a:ext cx="24404320" cy="3160522"/>
            </a:xfrm>
            <a:custGeom>
              <a:avLst/>
              <a:gdLst/>
              <a:ahLst/>
              <a:cxnLst/>
              <a:rect l="l" t="t" r="r" b="b"/>
              <a:pathLst>
                <a:path w="24404320" h="3160522">
                  <a:moveTo>
                    <a:pt x="0" y="0"/>
                  </a:moveTo>
                  <a:lnTo>
                    <a:pt x="24404320" y="0"/>
                  </a:lnTo>
                  <a:lnTo>
                    <a:pt x="24404320" y="3160522"/>
                  </a:lnTo>
                  <a:lnTo>
                    <a:pt x="0" y="3160522"/>
                  </a:lnTo>
                  <a:close/>
                </a:path>
              </a:pathLst>
            </a:custGeom>
            <a:solidFill>
              <a:srgbClr val="660046"/>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a:extLst>
              <a:ext uri="{FF2B5EF4-FFF2-40B4-BE49-F238E27FC236}">
                <a16:creationId xmlns:a16="http://schemas.microsoft.com/office/drawing/2014/main" id="{41840B59-7CA0-808E-8699-23E16531BB80}"/>
              </a:ext>
            </a:extLst>
          </p:cNvPr>
          <p:cNvSpPr txBox="1"/>
          <p:nvPr/>
        </p:nvSpPr>
        <p:spPr>
          <a:xfrm>
            <a:off x="563880" y="487232"/>
            <a:ext cx="16012363" cy="6621043"/>
          </a:xfrm>
          <a:prstGeom prst="rect">
            <a:avLst/>
          </a:prstGeom>
        </p:spPr>
        <p:txBody>
          <a:bodyPr lIns="0" tIns="0" rIns="0" bIns="0" rtlCol="0" anchor="t">
            <a:spAutoFit/>
          </a:bodyPr>
          <a:lstStyle/>
          <a:p>
            <a:r>
              <a:rPr lang="nl-NL" sz="5400" b="1" spc="-60" dirty="0">
                <a:solidFill>
                  <a:srgbClr val="FFFFFF"/>
                </a:solidFill>
                <a:latin typeface="Barlow Condensed Bold"/>
              </a:rPr>
              <a:t>Organisatie VS versus Nederland en de doelgroep van Dress for Success</a:t>
            </a:r>
            <a:endParaRPr lang="en-US" sz="5400" b="1" spc="-60" dirty="0">
              <a:solidFill>
                <a:srgbClr val="FFFFFF"/>
              </a:solidFill>
              <a:latin typeface="Barlow Condensed Bold"/>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6480"/>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p:txBody>
      </p:sp>
      <p:grpSp>
        <p:nvGrpSpPr>
          <p:cNvPr id="5" name="Group 5">
            <a:extLst>
              <a:ext uri="{FF2B5EF4-FFF2-40B4-BE49-F238E27FC236}">
                <a16:creationId xmlns:a16="http://schemas.microsoft.com/office/drawing/2014/main" id="{C7C307F7-6860-CF12-45FC-FC3B7BD6635F}"/>
              </a:ext>
            </a:extLst>
          </p:cNvPr>
          <p:cNvGrpSpPr/>
          <p:nvPr/>
        </p:nvGrpSpPr>
        <p:grpSpPr>
          <a:xfrm>
            <a:off x="550488" y="8953481"/>
            <a:ext cx="913619" cy="913619"/>
            <a:chOff x="0" y="0"/>
            <a:chExt cx="1218159" cy="1218159"/>
          </a:xfrm>
        </p:grpSpPr>
        <p:sp>
          <p:nvSpPr>
            <p:cNvPr id="6" name="Freeform 6">
              <a:extLst>
                <a:ext uri="{FF2B5EF4-FFF2-40B4-BE49-F238E27FC236}">
                  <a16:creationId xmlns:a16="http://schemas.microsoft.com/office/drawing/2014/main" id="{3F82F0EF-ED1A-D5E2-1BAD-2709909BE370}"/>
                </a:ext>
              </a:extLst>
            </p:cNvPr>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3"/>
              <a:stretch>
                <a:fillRect r="2"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259973F6-62AB-BC61-E905-78CCA288B7B3}"/>
              </a:ext>
            </a:extLst>
          </p:cNvPr>
          <p:cNvSpPr txBox="1"/>
          <p:nvPr/>
        </p:nvSpPr>
        <p:spPr>
          <a:xfrm>
            <a:off x="550488" y="2762393"/>
            <a:ext cx="16131064" cy="7941277"/>
          </a:xfrm>
          <a:prstGeom prst="rect">
            <a:avLst/>
          </a:prstGeom>
        </p:spPr>
        <p:txBody>
          <a:bodyPr lIns="0" tIns="0" rIns="0" bIns="0" rtlCol="0" anchor="t">
            <a:spAutoFit/>
          </a:bodyPr>
          <a:lstStyle/>
          <a:p>
            <a:pPr lvl="0">
              <a:lnSpc>
                <a:spcPts val="3600"/>
              </a:lnSpc>
            </a:pPr>
            <a:r>
              <a:rPr lang="nl-NL" sz="3000" dirty="0">
                <a:latin typeface="Barlow" panose="00000500000000000000" pitchFamily="2" charset="0"/>
              </a:rPr>
              <a:t>Om succesvol te zijn als organisatie Dress for Succes Nederland is het belangrijk de </a:t>
            </a:r>
          </a:p>
          <a:p>
            <a:pPr lvl="0">
              <a:lnSpc>
                <a:spcPts val="3600"/>
              </a:lnSpc>
            </a:pPr>
            <a:r>
              <a:rPr lang="nl-NL" sz="3000" dirty="0">
                <a:latin typeface="Barlow" panose="00000500000000000000" pitchFamily="2" charset="0"/>
              </a:rPr>
              <a:t>doelen en de scope voor de Nederlandse organisatie op een rij te hebben. </a:t>
            </a:r>
            <a:endParaRPr lang="en-US" sz="3000" dirty="0">
              <a:latin typeface="Barlow" panose="00000500000000000000" pitchFamily="2" charset="0"/>
            </a:endParaRPr>
          </a:p>
          <a:p>
            <a:pPr lvl="0">
              <a:lnSpc>
                <a:spcPts val="3600"/>
              </a:lnSpc>
            </a:pPr>
            <a:endParaRPr lang="nl-NL" sz="3000" dirty="0">
              <a:latin typeface="Barlow" panose="00000500000000000000" pitchFamily="2" charset="0"/>
            </a:endParaRPr>
          </a:p>
          <a:p>
            <a:pPr lvl="0">
              <a:lnSpc>
                <a:spcPts val="3600"/>
              </a:lnSpc>
            </a:pPr>
            <a:r>
              <a:rPr lang="nl-NL" sz="3000" dirty="0">
                <a:latin typeface="Barlow" panose="00000500000000000000" pitchFamily="2" charset="0"/>
              </a:rPr>
              <a:t>Voor de Verenigde Staten is het uitgangspunt: versterken van de economisch onafhankelijke positie van vrouwen door het bieden van een (globaal) netwerk van ondersteuning op</a:t>
            </a:r>
          </a:p>
          <a:p>
            <a:pPr lvl="0">
              <a:lnSpc>
                <a:spcPts val="3600"/>
              </a:lnSpc>
            </a:pPr>
            <a:r>
              <a:rPr lang="nl-NL" sz="3000" dirty="0">
                <a:latin typeface="Barlow" panose="00000500000000000000" pitchFamily="2" charset="0"/>
              </a:rPr>
              <a:t> het gebied van kleding en de ontwikkeling van professionele vaardigheden en hulp bij loopbaanontwikkeling. </a:t>
            </a:r>
          </a:p>
          <a:p>
            <a:pPr lvl="0">
              <a:lnSpc>
                <a:spcPts val="3600"/>
              </a:lnSpc>
            </a:pPr>
            <a:endParaRPr lang="en-US" sz="3000" dirty="0">
              <a:latin typeface="Barlow" panose="00000500000000000000" pitchFamily="2" charset="0"/>
            </a:endParaRPr>
          </a:p>
          <a:p>
            <a:pPr lvl="0">
              <a:lnSpc>
                <a:spcPts val="3600"/>
              </a:lnSpc>
            </a:pPr>
            <a:r>
              <a:rPr lang="nl-NL" sz="3000" dirty="0">
                <a:latin typeface="Barlow" panose="00000500000000000000" pitchFamily="2" charset="0"/>
              </a:rPr>
              <a:t>Voor de Nederlandse organisatie is de focus op specifiek vrouwen losgelaten, en ligt </a:t>
            </a:r>
          </a:p>
          <a:p>
            <a:pPr lvl="0">
              <a:lnSpc>
                <a:spcPts val="3600"/>
              </a:lnSpc>
            </a:pPr>
            <a:r>
              <a:rPr lang="nl-NL" sz="3000" dirty="0">
                <a:latin typeface="Barlow" panose="00000500000000000000" pitchFamily="2" charset="0"/>
              </a:rPr>
              <a:t>de focus op “klanten” (plan 2026) - ‘mannen en vrouwen met een minimuminkomen, </a:t>
            </a:r>
          </a:p>
          <a:p>
            <a:pPr lvl="0">
              <a:lnSpc>
                <a:spcPts val="3600"/>
              </a:lnSpc>
            </a:pPr>
            <a:r>
              <a:rPr lang="nl-NL" sz="3000" dirty="0">
                <a:latin typeface="Barlow" panose="00000500000000000000" pitchFamily="2" charset="0"/>
              </a:rPr>
              <a:t>mensen via het COA’ en studenten.</a:t>
            </a:r>
            <a:endParaRPr lang="en-US" sz="3000" dirty="0">
              <a:latin typeface="Barlow" panose="00000500000000000000" pitchFamily="2" charset="0"/>
            </a:endParaRPr>
          </a:p>
          <a:p>
            <a:pPr marL="0" marR="0" lvl="0" indent="0" algn="l" defTabSz="914400" rtl="0" eaLnBrk="1" fontAlgn="auto" latinLnBrk="0" hangingPunct="1">
              <a:lnSpc>
                <a:spcPts val="3240"/>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p:txBody>
      </p:sp>
      <p:sp>
        <p:nvSpPr>
          <p:cNvPr id="8" name="Freeform 8">
            <a:extLst>
              <a:ext uri="{FF2B5EF4-FFF2-40B4-BE49-F238E27FC236}">
                <a16:creationId xmlns:a16="http://schemas.microsoft.com/office/drawing/2014/main" id="{F3F21EEB-8D2E-746A-FD51-EBEFDAEFB90A}"/>
              </a:ext>
            </a:extLst>
          </p:cNvPr>
          <p:cNvSpPr/>
          <p:nvPr/>
        </p:nvSpPr>
        <p:spPr>
          <a:xfrm rot="-5400000">
            <a:off x="14699313" y="6698313"/>
            <a:ext cx="3588687" cy="3588687"/>
          </a:xfrm>
          <a:custGeom>
            <a:avLst/>
            <a:gdLst/>
            <a:ahLst/>
            <a:cxnLst/>
            <a:rect l="l" t="t" r="r" b="b"/>
            <a:pathLst>
              <a:path w="3588687" h="3588687">
                <a:moveTo>
                  <a:pt x="0" y="0"/>
                </a:moveTo>
                <a:lnTo>
                  <a:pt x="3588687" y="0"/>
                </a:lnTo>
                <a:lnTo>
                  <a:pt x="3588687" y="3588687"/>
                </a:lnTo>
                <a:lnTo>
                  <a:pt x="0" y="358868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 name="Group 9">
            <a:extLst>
              <a:ext uri="{FF2B5EF4-FFF2-40B4-BE49-F238E27FC236}">
                <a16:creationId xmlns:a16="http://schemas.microsoft.com/office/drawing/2014/main" id="{2A06059C-8252-3E40-FB99-3C7805D06817}"/>
              </a:ext>
            </a:extLst>
          </p:cNvPr>
          <p:cNvGrpSpPr/>
          <p:nvPr/>
        </p:nvGrpSpPr>
        <p:grpSpPr>
          <a:xfrm>
            <a:off x="14781895" y="855707"/>
            <a:ext cx="3588687" cy="9225620"/>
            <a:chOff x="0" y="0"/>
            <a:chExt cx="4784916" cy="12300826"/>
          </a:xfrm>
        </p:grpSpPr>
        <p:sp>
          <p:nvSpPr>
            <p:cNvPr id="10" name="Freeform 10">
              <a:extLst>
                <a:ext uri="{FF2B5EF4-FFF2-40B4-BE49-F238E27FC236}">
                  <a16:creationId xmlns:a16="http://schemas.microsoft.com/office/drawing/2014/main" id="{07F6018E-6DC6-0D81-01F5-60C648C1F7CF}"/>
                </a:ext>
              </a:extLst>
            </p:cNvPr>
            <p:cNvSpPr/>
            <p:nvPr/>
          </p:nvSpPr>
          <p:spPr>
            <a:xfrm>
              <a:off x="0" y="0"/>
              <a:ext cx="4784852" cy="12300839"/>
            </a:xfrm>
            <a:custGeom>
              <a:avLst/>
              <a:gdLst/>
              <a:ahLst/>
              <a:cxnLst/>
              <a:rect l="l" t="t" r="r" b="b"/>
              <a:pathLst>
                <a:path w="4784852" h="12300839">
                  <a:moveTo>
                    <a:pt x="0" y="0"/>
                  </a:moveTo>
                  <a:lnTo>
                    <a:pt x="4784852" y="0"/>
                  </a:lnTo>
                  <a:lnTo>
                    <a:pt x="4784852" y="12300839"/>
                  </a:lnTo>
                  <a:lnTo>
                    <a:pt x="0" y="12300839"/>
                  </a:lnTo>
                  <a:lnTo>
                    <a:pt x="0" y="0"/>
                  </a:lnTo>
                  <a:close/>
                </a:path>
              </a:pathLst>
            </a:custGeom>
            <a:blipFill>
              <a:blip r:embed="rId5"/>
              <a:stretch>
                <a:fillRect l="-50042" t="-4764" r="-65305" b="-673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97029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EAE1"/>
        </a:solidFill>
        <a:effectLst/>
      </p:bgPr>
    </p:bg>
    <p:spTree>
      <p:nvGrpSpPr>
        <p:cNvPr id="1" name="">
          <a:extLst>
            <a:ext uri="{FF2B5EF4-FFF2-40B4-BE49-F238E27FC236}">
              <a16:creationId xmlns:a16="http://schemas.microsoft.com/office/drawing/2014/main" id="{54F6F8BF-121C-9CE9-4D54-ADD7F7330C1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E5B27A5-130E-B502-EC3D-DB3C6DE0FF59}"/>
              </a:ext>
            </a:extLst>
          </p:cNvPr>
          <p:cNvGrpSpPr/>
          <p:nvPr/>
        </p:nvGrpSpPr>
        <p:grpSpPr>
          <a:xfrm>
            <a:off x="-15240" y="-1286"/>
            <a:ext cx="18303240" cy="2370411"/>
            <a:chOff x="0" y="0"/>
            <a:chExt cx="24404320" cy="3160547"/>
          </a:xfrm>
        </p:grpSpPr>
        <p:sp>
          <p:nvSpPr>
            <p:cNvPr id="3" name="Freeform 3">
              <a:extLst>
                <a:ext uri="{FF2B5EF4-FFF2-40B4-BE49-F238E27FC236}">
                  <a16:creationId xmlns:a16="http://schemas.microsoft.com/office/drawing/2014/main" id="{1BA4C136-D2C4-009A-FE8D-5EBAD25C1A7C}"/>
                </a:ext>
              </a:extLst>
            </p:cNvPr>
            <p:cNvSpPr/>
            <p:nvPr/>
          </p:nvSpPr>
          <p:spPr>
            <a:xfrm>
              <a:off x="0" y="0"/>
              <a:ext cx="24404320" cy="3160522"/>
            </a:xfrm>
            <a:custGeom>
              <a:avLst/>
              <a:gdLst/>
              <a:ahLst/>
              <a:cxnLst/>
              <a:rect l="l" t="t" r="r" b="b"/>
              <a:pathLst>
                <a:path w="24404320" h="3160522">
                  <a:moveTo>
                    <a:pt x="0" y="0"/>
                  </a:moveTo>
                  <a:lnTo>
                    <a:pt x="24404320" y="0"/>
                  </a:lnTo>
                  <a:lnTo>
                    <a:pt x="24404320" y="3160522"/>
                  </a:lnTo>
                  <a:lnTo>
                    <a:pt x="0" y="3160522"/>
                  </a:lnTo>
                  <a:close/>
                </a:path>
              </a:pathLst>
            </a:custGeom>
            <a:solidFill>
              <a:srgbClr val="FF660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a:extLst>
              <a:ext uri="{FF2B5EF4-FFF2-40B4-BE49-F238E27FC236}">
                <a16:creationId xmlns:a16="http://schemas.microsoft.com/office/drawing/2014/main" id="{CCF43A4D-6C5C-76CF-C59B-F4D8F7063878}"/>
              </a:ext>
            </a:extLst>
          </p:cNvPr>
          <p:cNvSpPr txBox="1"/>
          <p:nvPr/>
        </p:nvSpPr>
        <p:spPr>
          <a:xfrm>
            <a:off x="579120" y="425587"/>
            <a:ext cx="16542763" cy="5702843"/>
          </a:xfrm>
          <a:prstGeom prst="rect">
            <a:avLst/>
          </a:prstGeom>
        </p:spPr>
        <p:txBody>
          <a:bodyPr lIns="0" tIns="0" rIns="0" bIns="0" rtlCol="0" anchor="t">
            <a:spAutoFit/>
          </a:bodyPr>
          <a:lstStyle/>
          <a:p>
            <a:pPr marL="0" marR="0" lvl="0" indent="0" algn="l" defTabSz="914400" rtl="0" eaLnBrk="1" fontAlgn="auto" latinLnBrk="0" hangingPunct="1">
              <a:lnSpc>
                <a:spcPts val="5832"/>
              </a:lnSpc>
              <a:spcBef>
                <a:spcPts val="0"/>
              </a:spcBef>
              <a:spcAft>
                <a:spcPts val="0"/>
              </a:spcAft>
              <a:buClrTx/>
              <a:buSzTx/>
              <a:buFontTx/>
              <a:buNone/>
              <a:tabLst/>
              <a:defRPr/>
            </a:pPr>
            <a:r>
              <a:rPr kumimoji="0" lang="en-US" sz="5400" b="1" i="0" u="none" strike="noStrike" kern="1200" cap="none" spc="-60" normalizeH="0" baseline="0" noProof="0" dirty="0">
                <a:ln>
                  <a:noFill/>
                </a:ln>
                <a:solidFill>
                  <a:srgbClr val="FFFFFF"/>
                </a:solidFill>
                <a:effectLst/>
                <a:uLnTx/>
                <a:uFillTx/>
                <a:latin typeface="Barlow Condensed Bold"/>
                <a:ea typeface="Barlow Condensed Bold"/>
                <a:cs typeface="Barlow Condensed Bold"/>
                <a:sym typeface="Barlow Condensed Bold"/>
              </a:rPr>
              <a:t>Stakeholders/</a:t>
            </a:r>
            <a:r>
              <a:rPr kumimoji="0" lang="en-US" sz="5400" b="1" i="0" u="none" strike="noStrike" kern="1200" cap="none" spc="-60" normalizeH="0" baseline="0" noProof="0" dirty="0" err="1">
                <a:ln>
                  <a:noFill/>
                </a:ln>
                <a:solidFill>
                  <a:srgbClr val="FFFFFF"/>
                </a:solidFill>
                <a:effectLst/>
                <a:uLnTx/>
                <a:uFillTx/>
                <a:latin typeface="Barlow Condensed Bold"/>
                <a:ea typeface="Barlow Condensed Bold"/>
                <a:cs typeface="Barlow Condensed Bold"/>
                <a:sym typeface="Barlow Condensed Bold"/>
              </a:rPr>
              <a:t>doelgroepen</a:t>
            </a:r>
            <a:r>
              <a:rPr kumimoji="0" lang="en-US" sz="5400" b="1" i="0" u="none" strike="noStrike" kern="1200" cap="none" spc="-60" normalizeH="0" baseline="0" noProof="0" dirty="0">
                <a:ln>
                  <a:noFill/>
                </a:ln>
                <a:solidFill>
                  <a:srgbClr val="FFFFFF"/>
                </a:solidFill>
                <a:effectLst/>
                <a:uLnTx/>
                <a:uFillTx/>
                <a:latin typeface="Barlow Condensed Bold"/>
                <a:ea typeface="Barlow Condensed Bold"/>
                <a:cs typeface="Barlow Condensed Bold"/>
                <a:sym typeface="Barlow Condensed Bold"/>
              </a:rPr>
              <a:t> Dress for Success NL</a:t>
            </a:r>
          </a:p>
          <a:p>
            <a:pPr marL="0" marR="0" lvl="0" indent="0" algn="l" defTabSz="914400" rtl="0" eaLnBrk="1" fontAlgn="auto" latinLnBrk="0" hangingPunct="1">
              <a:lnSpc>
                <a:spcPts val="3888"/>
              </a:lnSpc>
              <a:spcBef>
                <a:spcPts val="0"/>
              </a:spcBef>
              <a:spcAft>
                <a:spcPts val="0"/>
              </a:spcAft>
              <a:buClrTx/>
              <a:buSzTx/>
              <a:buFontTx/>
              <a:buNone/>
              <a:tabLst/>
              <a:defRPr/>
            </a:pPr>
            <a:r>
              <a:rPr kumimoji="0" lang="en-US" sz="3600" b="0" i="0" u="none" strike="noStrike" kern="1200" cap="none" spc="-60" normalizeH="0" baseline="0" noProof="0" dirty="0" err="1">
                <a:ln>
                  <a:noFill/>
                </a:ln>
                <a:solidFill>
                  <a:srgbClr val="FFFFFF"/>
                </a:solidFill>
                <a:effectLst/>
                <a:uLnTx/>
                <a:uFillTx/>
                <a:latin typeface="Barlow"/>
                <a:ea typeface="Barlow"/>
                <a:cs typeface="Barlow"/>
                <a:sym typeface="Barlow"/>
              </a:rPr>
              <a:t>Zie</a:t>
            </a:r>
            <a:r>
              <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rPr>
              <a:t> appendix </a:t>
            </a:r>
            <a:r>
              <a:rPr kumimoji="0" lang="en-US" sz="3600" b="0" i="0" u="none" strike="noStrike" kern="1200" cap="none" spc="-60" normalizeH="0" baseline="0" noProof="0" dirty="0" err="1">
                <a:ln>
                  <a:noFill/>
                </a:ln>
                <a:solidFill>
                  <a:srgbClr val="FFFFFF"/>
                </a:solidFill>
                <a:effectLst/>
                <a:uLnTx/>
                <a:uFillTx/>
                <a:latin typeface="Barlow"/>
                <a:ea typeface="Barlow"/>
                <a:cs typeface="Barlow"/>
                <a:sym typeface="Barlow"/>
              </a:rPr>
              <a:t>voor</a:t>
            </a:r>
            <a:r>
              <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rPr>
              <a:t> </a:t>
            </a:r>
            <a:r>
              <a:rPr kumimoji="0" lang="en-US" sz="3600" b="0" i="0" u="none" strike="noStrike" kern="1200" cap="none" spc="-60" normalizeH="0" baseline="0" noProof="0" dirty="0" err="1">
                <a:ln>
                  <a:noFill/>
                </a:ln>
                <a:solidFill>
                  <a:srgbClr val="FFFFFF"/>
                </a:solidFill>
                <a:effectLst/>
                <a:uLnTx/>
                <a:uFillTx/>
                <a:latin typeface="Barlow"/>
                <a:ea typeface="Barlow"/>
                <a:cs typeface="Barlow"/>
                <a:sym typeface="Barlow"/>
              </a:rPr>
              <a:t>uitgebreide</a:t>
            </a:r>
            <a:r>
              <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rPr>
              <a:t> </a:t>
            </a:r>
            <a:r>
              <a:rPr kumimoji="0" lang="en-US" sz="3600" b="0" i="0" u="none" strike="noStrike" kern="1200" cap="none" spc="-60" normalizeH="0" baseline="0" noProof="0" dirty="0" err="1">
                <a:ln>
                  <a:noFill/>
                </a:ln>
                <a:solidFill>
                  <a:srgbClr val="FFFFFF"/>
                </a:solidFill>
                <a:effectLst/>
                <a:uLnTx/>
                <a:uFillTx/>
                <a:latin typeface="Barlow"/>
                <a:ea typeface="Barlow"/>
                <a:cs typeface="Barlow"/>
                <a:sym typeface="Barlow"/>
              </a:rPr>
              <a:t>omschrijving</a:t>
            </a: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6480"/>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ts val="5832"/>
              </a:lnSpc>
              <a:spcBef>
                <a:spcPts val="0"/>
              </a:spcBef>
              <a:spcAft>
                <a:spcPts val="0"/>
              </a:spcAft>
              <a:buClrTx/>
              <a:buSzTx/>
              <a:buFontTx/>
              <a:buNone/>
              <a:tabLst/>
              <a:defRPr/>
            </a:pPr>
            <a:endParaRPr kumimoji="0" lang="en-US" sz="3600" b="0" i="0" u="none" strike="noStrike" kern="1200" cap="none" spc="-60" normalizeH="0" baseline="0" noProof="0" dirty="0">
              <a:ln>
                <a:noFill/>
              </a:ln>
              <a:solidFill>
                <a:srgbClr val="FFFFFF"/>
              </a:solidFill>
              <a:effectLst/>
              <a:uLnTx/>
              <a:uFillTx/>
              <a:latin typeface="Barlow"/>
              <a:ea typeface="Barlow"/>
              <a:cs typeface="Barlow"/>
              <a:sym typeface="Barlow"/>
            </a:endParaRPr>
          </a:p>
        </p:txBody>
      </p:sp>
      <p:sp>
        <p:nvSpPr>
          <p:cNvPr id="5" name="Freeform 5">
            <a:extLst>
              <a:ext uri="{FF2B5EF4-FFF2-40B4-BE49-F238E27FC236}">
                <a16:creationId xmlns:a16="http://schemas.microsoft.com/office/drawing/2014/main" id="{CC381C92-1CFD-2F56-707C-909734600CAF}"/>
              </a:ext>
            </a:extLst>
          </p:cNvPr>
          <p:cNvSpPr/>
          <p:nvPr/>
        </p:nvSpPr>
        <p:spPr>
          <a:xfrm rot="-5400000">
            <a:off x="14720326" y="6736137"/>
            <a:ext cx="3571875" cy="3571875"/>
          </a:xfrm>
          <a:custGeom>
            <a:avLst/>
            <a:gdLst/>
            <a:ahLst/>
            <a:cxnLst/>
            <a:rect l="l" t="t" r="r" b="b"/>
            <a:pathLst>
              <a:path w="3571875" h="3571875">
                <a:moveTo>
                  <a:pt x="0" y="0"/>
                </a:moveTo>
                <a:lnTo>
                  <a:pt x="3571875" y="0"/>
                </a:lnTo>
                <a:lnTo>
                  <a:pt x="3571875" y="3571875"/>
                </a:lnTo>
                <a:lnTo>
                  <a:pt x="0" y="35718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a:extLst>
              <a:ext uri="{FF2B5EF4-FFF2-40B4-BE49-F238E27FC236}">
                <a16:creationId xmlns:a16="http://schemas.microsoft.com/office/drawing/2014/main" id="{57202D92-F8E8-D703-3D2C-4CBD596F9C64}"/>
              </a:ext>
            </a:extLst>
          </p:cNvPr>
          <p:cNvGrpSpPr/>
          <p:nvPr/>
        </p:nvGrpSpPr>
        <p:grpSpPr>
          <a:xfrm>
            <a:off x="550488" y="8953481"/>
            <a:ext cx="913619" cy="913619"/>
            <a:chOff x="0" y="0"/>
            <a:chExt cx="1218159" cy="1218159"/>
          </a:xfrm>
        </p:grpSpPr>
        <p:sp>
          <p:nvSpPr>
            <p:cNvPr id="7" name="Freeform 7">
              <a:extLst>
                <a:ext uri="{FF2B5EF4-FFF2-40B4-BE49-F238E27FC236}">
                  <a16:creationId xmlns:a16="http://schemas.microsoft.com/office/drawing/2014/main" id="{85D3BDA5-C3D8-5128-7E76-2EB0289E07FE}"/>
                </a:ext>
              </a:extLst>
            </p:cNvPr>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4"/>
              <a:stretch>
                <a:fillRect r="2"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8">
            <a:extLst>
              <a:ext uri="{FF2B5EF4-FFF2-40B4-BE49-F238E27FC236}">
                <a16:creationId xmlns:a16="http://schemas.microsoft.com/office/drawing/2014/main" id="{F7738E19-911E-0DF4-A0BB-FD2E79406A05}"/>
              </a:ext>
            </a:extLst>
          </p:cNvPr>
          <p:cNvSpPr txBox="1"/>
          <p:nvPr/>
        </p:nvSpPr>
        <p:spPr>
          <a:xfrm>
            <a:off x="550488" y="2705395"/>
            <a:ext cx="16254355" cy="8915902"/>
          </a:xfrm>
          <a:prstGeom prst="rect">
            <a:avLst/>
          </a:prstGeom>
        </p:spPr>
        <p:txBody>
          <a:bodyPr lIns="0" tIns="0" rIns="0" bIns="0" rtlCol="0" anchor="t">
            <a:spAutoFit/>
          </a:bodyPr>
          <a:lstStyle/>
          <a:p>
            <a:pPr marR="0" indent="-457200" fontAlgn="auto">
              <a:lnSpc>
                <a:spcPts val="3600"/>
              </a:lnSpc>
              <a:spcBef>
                <a:spcPts val="0"/>
              </a:spcBef>
              <a:spcAft>
                <a:spcPts val="0"/>
              </a:spcAft>
              <a:buClrTx/>
              <a:buSzTx/>
              <a:buFont typeface="Arial" panose="020B0604020202020204" pitchFamily="34" charset="0"/>
              <a:buChar char="•"/>
              <a:tabLst/>
              <a:defRPr/>
            </a:pPr>
            <a:r>
              <a:rPr lang="nl-NL" sz="3000" b="1" dirty="0">
                <a:latin typeface="Barlow" panose="00000500000000000000" pitchFamily="2" charset="0"/>
              </a:rPr>
              <a:t>Klanten</a:t>
            </a:r>
            <a:r>
              <a:rPr lang="nl-NL" sz="3000" dirty="0">
                <a:latin typeface="Barlow" panose="00000500000000000000" pitchFamily="2" charset="0"/>
              </a:rPr>
              <a:t> (doelgroep) (uitkeringsgerechtigden, nieuwkomers, studenten): duidelijkheid,</a:t>
            </a:r>
          </a:p>
          <a:p>
            <a:pPr marR="0" fontAlgn="auto">
              <a:lnSpc>
                <a:spcPts val="3600"/>
              </a:lnSpc>
              <a:spcBef>
                <a:spcPts val="0"/>
              </a:spcBef>
              <a:spcAft>
                <a:spcPts val="0"/>
              </a:spcAft>
              <a:buClrTx/>
              <a:buSzTx/>
              <a:tabLst/>
              <a:defRPr/>
            </a:pPr>
            <a:r>
              <a:rPr lang="nl-NL" sz="3000" dirty="0">
                <a:latin typeface="Barlow" panose="00000500000000000000" pitchFamily="2" charset="0"/>
              </a:rPr>
              <a:t>      laagdrempeligheid, waardigheid en praktische route naar afspraak.</a:t>
            </a:r>
          </a:p>
          <a:p>
            <a:pPr indent="-457200">
              <a:lnSpc>
                <a:spcPts val="3600"/>
              </a:lnSpc>
              <a:buFont typeface="Arial" panose="020B0604020202020204" pitchFamily="34" charset="0"/>
              <a:buChar char="•"/>
              <a:defRPr/>
            </a:pPr>
            <a:r>
              <a:rPr lang="nl-NL" sz="3000" b="1" dirty="0">
                <a:latin typeface="Barlow" panose="00000500000000000000" pitchFamily="2" charset="0"/>
              </a:rPr>
              <a:t>Interne doelgroep </a:t>
            </a:r>
            <a:r>
              <a:rPr lang="nl-NL" sz="3000" dirty="0">
                <a:latin typeface="Barlow" panose="00000500000000000000" pitchFamily="2" charset="0"/>
              </a:rPr>
              <a:t>(winkels/bestuur/vrijwilligers + landelijk bestuur): consistentie, </a:t>
            </a:r>
          </a:p>
          <a:p>
            <a:pPr>
              <a:lnSpc>
                <a:spcPts val="3600"/>
              </a:lnSpc>
              <a:defRPr/>
            </a:pPr>
            <a:r>
              <a:rPr lang="nl-NL" sz="3000" dirty="0">
                <a:latin typeface="Barlow" panose="00000500000000000000" pitchFamily="2" charset="0"/>
              </a:rPr>
              <a:t>      templates, planning, support, kennisdeling en fondsenwerving.</a:t>
            </a:r>
            <a:endParaRPr lang="en-US" sz="3000" dirty="0">
              <a:latin typeface="Barlow" panose="00000500000000000000" pitchFamily="2" charset="0"/>
            </a:endParaRPr>
          </a:p>
          <a:p>
            <a:pPr marR="0" indent="-457200" fontAlgn="auto">
              <a:lnSpc>
                <a:spcPts val="3600"/>
              </a:lnSpc>
              <a:spcBef>
                <a:spcPts val="0"/>
              </a:spcBef>
              <a:spcAft>
                <a:spcPts val="0"/>
              </a:spcAft>
              <a:buClrTx/>
              <a:buSzTx/>
              <a:buFont typeface="Arial" panose="020B0604020202020204" pitchFamily="34" charset="0"/>
              <a:buChar char="•"/>
              <a:tabLst/>
              <a:defRPr/>
            </a:pPr>
            <a:r>
              <a:rPr lang="nl-NL" sz="3000" b="1" dirty="0">
                <a:latin typeface="Barlow" panose="00000500000000000000" pitchFamily="2" charset="0"/>
              </a:rPr>
              <a:t>Verwijzers</a:t>
            </a:r>
            <a:r>
              <a:rPr lang="nl-NL" sz="3000" dirty="0">
                <a:latin typeface="Barlow" panose="00000500000000000000" pitchFamily="2" charset="0"/>
              </a:rPr>
              <a:t>: eenvoudige doorverwijsflow, vertrouwen en top-of-mind blijven.</a:t>
            </a:r>
            <a:endParaRPr lang="en-US" sz="3000" dirty="0">
              <a:latin typeface="Barlow" panose="00000500000000000000" pitchFamily="2" charset="0"/>
            </a:endParaRPr>
          </a:p>
          <a:p>
            <a:pPr marR="0" indent="-457200" fontAlgn="auto">
              <a:lnSpc>
                <a:spcPts val="3600"/>
              </a:lnSpc>
              <a:spcBef>
                <a:spcPts val="0"/>
              </a:spcBef>
              <a:spcAft>
                <a:spcPts val="0"/>
              </a:spcAft>
              <a:buClrTx/>
              <a:buSzTx/>
              <a:buFont typeface="Arial" panose="020B0604020202020204" pitchFamily="34" charset="0"/>
              <a:buChar char="•"/>
              <a:tabLst/>
              <a:defRPr/>
            </a:pPr>
            <a:r>
              <a:rPr lang="nl-NL" sz="3000" b="1" dirty="0">
                <a:latin typeface="Barlow" panose="00000500000000000000" pitchFamily="2" charset="0"/>
              </a:rPr>
              <a:t>Vrijwilligers</a:t>
            </a:r>
            <a:r>
              <a:rPr lang="nl-NL" sz="3000" dirty="0">
                <a:latin typeface="Barlow" panose="00000500000000000000" pitchFamily="2" charset="0"/>
              </a:rPr>
              <a:t>: betekenis, community, flexibiliteit, waardering/training.</a:t>
            </a:r>
            <a:endParaRPr lang="en-US" sz="3000" dirty="0">
              <a:latin typeface="Barlow" panose="00000500000000000000" pitchFamily="2" charset="0"/>
            </a:endParaRPr>
          </a:p>
          <a:p>
            <a:pPr marR="0" indent="-457200" fontAlgn="auto">
              <a:lnSpc>
                <a:spcPts val="3600"/>
              </a:lnSpc>
              <a:spcBef>
                <a:spcPts val="0"/>
              </a:spcBef>
              <a:spcAft>
                <a:spcPts val="0"/>
              </a:spcAft>
              <a:buClrTx/>
              <a:buSzTx/>
              <a:buFont typeface="Arial" panose="020B0604020202020204" pitchFamily="34" charset="0"/>
              <a:buChar char="•"/>
              <a:tabLst/>
              <a:defRPr/>
            </a:pPr>
            <a:r>
              <a:rPr lang="nl-NL" sz="3000" b="1" dirty="0">
                <a:latin typeface="Barlow" panose="00000500000000000000" pitchFamily="2" charset="0"/>
              </a:rPr>
              <a:t>Sponsors/partners</a:t>
            </a:r>
            <a:r>
              <a:rPr lang="nl-NL" sz="3000" dirty="0">
                <a:latin typeface="Barlow" panose="00000500000000000000" pitchFamily="2" charset="0"/>
              </a:rPr>
              <a:t>: heldere propositie, impactbewijs, activatiemogelijkheden.</a:t>
            </a:r>
            <a:endParaRPr lang="en-US" sz="3000" dirty="0">
              <a:latin typeface="Barlow" panose="00000500000000000000" pitchFamily="2" charset="0"/>
            </a:endParaRPr>
          </a:p>
          <a:p>
            <a:pPr marL="0" marR="0" lvl="0" indent="0" algn="l" defTabSz="914400" rtl="0" eaLnBrk="1" fontAlgn="auto" latinLnBrk="0" hangingPunct="1">
              <a:lnSpc>
                <a:spcPts val="3600"/>
              </a:lnSpc>
              <a:spcBef>
                <a:spcPts val="0"/>
              </a:spcBef>
              <a:spcAft>
                <a:spcPts val="0"/>
              </a:spcAft>
              <a:buClrTx/>
              <a:buSzTx/>
              <a:buFontTx/>
              <a:buNone/>
              <a:tabLst/>
              <a:defRPr/>
            </a:pPr>
            <a:endParaRPr lang="en-US" sz="3000" spc="-60" dirty="0">
              <a:solidFill>
                <a:srgbClr val="111111"/>
              </a:solidFill>
              <a:latin typeface="Barlow"/>
              <a:ea typeface="Barlow"/>
              <a:cs typeface="Barlow"/>
              <a:sym typeface="Barlow"/>
            </a:endParaRPr>
          </a:p>
          <a:p>
            <a:pPr marL="0" marR="0" lvl="0" indent="0" algn="l" defTabSz="914400" rtl="0" eaLnBrk="1" fontAlgn="auto" latinLnBrk="0" hangingPunct="1">
              <a:lnSpc>
                <a:spcPts val="3600"/>
              </a:lnSpc>
              <a:spcBef>
                <a:spcPts val="0"/>
              </a:spcBef>
              <a:spcAft>
                <a:spcPts val="0"/>
              </a:spcAft>
              <a:buClrTx/>
              <a:buSzTx/>
              <a:buFontTx/>
              <a:buNone/>
              <a:tabLst/>
              <a:defRPr/>
            </a:pPr>
            <a:r>
              <a:rPr kumimoji="0" lang="en-US" sz="3000" b="1" i="0" u="none" strike="noStrike" kern="1200" cap="none" spc="-60" normalizeH="0" baseline="0" noProof="0" dirty="0">
                <a:ln>
                  <a:noFill/>
                </a:ln>
                <a:solidFill>
                  <a:srgbClr val="111111"/>
                </a:solidFill>
                <a:effectLst/>
                <a:uLnTx/>
                <a:uFillTx/>
                <a:latin typeface="Barlow"/>
                <a:ea typeface="Barlow"/>
                <a:cs typeface="Barlow"/>
                <a:sym typeface="Barlow"/>
              </a:rPr>
              <a:t>To do </a:t>
            </a:r>
            <a:r>
              <a:rPr kumimoji="0" lang="en-US" sz="3000" b="1" i="0" u="none" strike="noStrike" kern="1200" cap="none" spc="-60" normalizeH="0" baseline="0" noProof="0" dirty="0" err="1">
                <a:ln>
                  <a:noFill/>
                </a:ln>
                <a:solidFill>
                  <a:srgbClr val="111111"/>
                </a:solidFill>
                <a:effectLst/>
                <a:uLnTx/>
                <a:uFillTx/>
                <a:latin typeface="Barlow"/>
                <a:ea typeface="Barlow"/>
                <a:cs typeface="Barlow"/>
                <a:sym typeface="Barlow"/>
              </a:rPr>
              <a:t>voor</a:t>
            </a:r>
            <a:r>
              <a:rPr kumimoji="0" lang="en-US" sz="3000" b="1" i="0" u="none" strike="noStrike" kern="1200" cap="none" spc="-60" normalizeH="0" baseline="0" noProof="0" dirty="0">
                <a:ln>
                  <a:noFill/>
                </a:ln>
                <a:solidFill>
                  <a:srgbClr val="111111"/>
                </a:solidFill>
                <a:effectLst/>
                <a:uLnTx/>
                <a:uFillTx/>
                <a:latin typeface="Barlow"/>
                <a:ea typeface="Barlow"/>
                <a:cs typeface="Barlow"/>
                <a:sym typeface="Barlow"/>
              </a:rPr>
              <a:t> </a:t>
            </a:r>
            <a:r>
              <a:rPr kumimoji="0" lang="en-US" sz="3000" b="1" i="0" u="none" strike="noStrike" kern="1200" cap="none" spc="-60" normalizeH="0" baseline="0" noProof="0" dirty="0" err="1">
                <a:ln>
                  <a:noFill/>
                </a:ln>
                <a:solidFill>
                  <a:srgbClr val="111111"/>
                </a:solidFill>
                <a:effectLst/>
                <a:uLnTx/>
                <a:uFillTx/>
                <a:latin typeface="Barlow"/>
                <a:ea typeface="Barlow"/>
                <a:cs typeface="Barlow"/>
                <a:sym typeface="Barlow"/>
              </a:rPr>
              <a:t>landelijk</a:t>
            </a:r>
            <a:r>
              <a:rPr kumimoji="0" lang="en-US" sz="3000" b="1" i="0" u="none" strike="noStrike" kern="1200" cap="none" spc="-60" normalizeH="0" baseline="0" noProof="0" dirty="0">
                <a:ln>
                  <a:noFill/>
                </a:ln>
                <a:solidFill>
                  <a:srgbClr val="111111"/>
                </a:solidFill>
                <a:effectLst/>
                <a:uLnTx/>
                <a:uFillTx/>
                <a:latin typeface="Barlow"/>
                <a:ea typeface="Barlow"/>
                <a:cs typeface="Barlow"/>
                <a:sym typeface="Barlow"/>
              </a:rPr>
              <a:t> en </a:t>
            </a:r>
            <a:r>
              <a:rPr kumimoji="0" lang="en-US" sz="3000" b="1" i="0" u="none" strike="noStrike" kern="1200" cap="none" spc="-60" normalizeH="0" baseline="0" noProof="0" dirty="0" err="1">
                <a:ln>
                  <a:noFill/>
                </a:ln>
                <a:solidFill>
                  <a:srgbClr val="111111"/>
                </a:solidFill>
                <a:effectLst/>
                <a:uLnTx/>
                <a:uFillTx/>
                <a:latin typeface="Barlow"/>
                <a:ea typeface="Barlow"/>
                <a:cs typeface="Barlow"/>
                <a:sym typeface="Barlow"/>
              </a:rPr>
              <a:t>winkels</a:t>
            </a:r>
            <a:r>
              <a:rPr kumimoji="0" lang="en-US" sz="3000" b="1" i="0" u="none" strike="noStrike" kern="1200" cap="none" spc="-60" normalizeH="0" baseline="0" noProof="0" dirty="0">
                <a:ln>
                  <a:noFill/>
                </a:ln>
                <a:solidFill>
                  <a:srgbClr val="111111"/>
                </a:solidFill>
                <a:effectLst/>
                <a:uLnTx/>
                <a:uFillTx/>
                <a:latin typeface="Barlow"/>
                <a:ea typeface="Barlow"/>
                <a:cs typeface="Barlow"/>
                <a:sym typeface="Barlow"/>
              </a:rPr>
              <a:t>:</a:t>
            </a:r>
          </a:p>
          <a:p>
            <a:pPr marL="457200" indent="-457200">
              <a:lnSpc>
                <a:spcPts val="3600"/>
              </a:lnSpc>
              <a:buFont typeface="Arial" panose="020B0604020202020204" pitchFamily="34" charset="0"/>
              <a:buChar char="•"/>
            </a:pPr>
            <a:r>
              <a:rPr lang="nl-NL" sz="3000" dirty="0">
                <a:latin typeface="Barlow" panose="00000500000000000000" pitchFamily="2" charset="0"/>
              </a:rPr>
              <a:t>Profiel van de doelgroep: grootte, sociaal-demografische kernmerken, psychosociale kenmerken/waarden</a:t>
            </a:r>
          </a:p>
          <a:p>
            <a:pPr marL="457200" indent="-457200">
              <a:lnSpc>
                <a:spcPts val="3600"/>
              </a:lnSpc>
              <a:buFont typeface="Arial" panose="020B0604020202020204" pitchFamily="34" charset="0"/>
              <a:buChar char="•"/>
            </a:pPr>
            <a:r>
              <a:rPr lang="nl-NL" sz="3000" dirty="0">
                <a:latin typeface="Barlow" panose="00000500000000000000" pitchFamily="2" charset="0"/>
              </a:rPr>
              <a:t>“Werkgedrag” wat zijn de ambities, mogelijkheden, etc.</a:t>
            </a:r>
            <a:endParaRPr lang="en-US" sz="3000" dirty="0">
              <a:latin typeface="Barlow" panose="00000500000000000000" pitchFamily="2" charset="0"/>
            </a:endParaRPr>
          </a:p>
          <a:p>
            <a:pPr marL="457200" indent="-457200">
              <a:lnSpc>
                <a:spcPts val="3600"/>
              </a:lnSpc>
              <a:buFont typeface="Arial" panose="020B0604020202020204" pitchFamily="34" charset="0"/>
              <a:buChar char="•"/>
            </a:pPr>
            <a:endParaRPr lang="en-US" sz="3200" dirty="0"/>
          </a:p>
          <a:p>
            <a:pPr marL="457200" marR="0" lvl="0" indent="-457200" algn="l" defTabSz="914400" rtl="0" eaLnBrk="1" fontAlgn="auto" latinLnBrk="0" hangingPunct="1">
              <a:lnSpc>
                <a:spcPts val="3600"/>
              </a:lnSpc>
              <a:spcBef>
                <a:spcPts val="0"/>
              </a:spcBef>
              <a:spcAft>
                <a:spcPts val="0"/>
              </a:spcAft>
              <a:buClrTx/>
              <a:buSzTx/>
              <a:buFont typeface="Arial" panose="020B0604020202020204" pitchFamily="34" charset="0"/>
              <a:buChar char="•"/>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a:p>
            <a:pPr marL="0" marR="0" lvl="0" indent="0" algn="l" defTabSz="914400" rtl="0" eaLnBrk="1" fontAlgn="auto" latinLnBrk="0" hangingPunct="1">
              <a:lnSpc>
                <a:spcPts val="3888"/>
              </a:lnSpc>
              <a:spcBef>
                <a:spcPts val="0"/>
              </a:spcBef>
              <a:spcAft>
                <a:spcPts val="0"/>
              </a:spcAft>
              <a:buClrTx/>
              <a:buSzTx/>
              <a:buFontTx/>
              <a:buNone/>
              <a:tabLst/>
              <a:defRPr/>
            </a:pPr>
            <a:endParaRPr kumimoji="0" lang="en-US" sz="3000" b="0" i="0" u="none" strike="noStrike" kern="1200" cap="none" spc="-60" normalizeH="0" baseline="0" noProof="0" dirty="0">
              <a:ln>
                <a:noFill/>
              </a:ln>
              <a:solidFill>
                <a:srgbClr val="111111"/>
              </a:solidFill>
              <a:effectLst/>
              <a:uLnTx/>
              <a:uFillTx/>
              <a:latin typeface="Barlow"/>
              <a:ea typeface="Barlow"/>
              <a:cs typeface="Barlow"/>
              <a:sym typeface="Barlow"/>
            </a:endParaRPr>
          </a:p>
        </p:txBody>
      </p:sp>
      <p:grpSp>
        <p:nvGrpSpPr>
          <p:cNvPr id="9" name="Group 9">
            <a:extLst>
              <a:ext uri="{FF2B5EF4-FFF2-40B4-BE49-F238E27FC236}">
                <a16:creationId xmlns:a16="http://schemas.microsoft.com/office/drawing/2014/main" id="{F64ABF7A-3C6C-ADFA-679B-C95A14CDB872}"/>
              </a:ext>
            </a:extLst>
          </p:cNvPr>
          <p:cNvGrpSpPr/>
          <p:nvPr/>
        </p:nvGrpSpPr>
        <p:grpSpPr>
          <a:xfrm>
            <a:off x="15177202" y="1132732"/>
            <a:ext cx="3255274" cy="9175280"/>
            <a:chOff x="0" y="0"/>
            <a:chExt cx="4340365" cy="12233707"/>
          </a:xfrm>
        </p:grpSpPr>
        <p:sp>
          <p:nvSpPr>
            <p:cNvPr id="10" name="Freeform 10">
              <a:extLst>
                <a:ext uri="{FF2B5EF4-FFF2-40B4-BE49-F238E27FC236}">
                  <a16:creationId xmlns:a16="http://schemas.microsoft.com/office/drawing/2014/main" id="{F8FB2DB8-04E4-F085-A00F-15B246A09266}"/>
                </a:ext>
              </a:extLst>
            </p:cNvPr>
            <p:cNvSpPr/>
            <p:nvPr/>
          </p:nvSpPr>
          <p:spPr>
            <a:xfrm>
              <a:off x="0" y="0"/>
              <a:ext cx="4340352" cy="12233656"/>
            </a:xfrm>
            <a:custGeom>
              <a:avLst/>
              <a:gdLst/>
              <a:ahLst/>
              <a:cxnLst/>
              <a:rect l="l" t="t" r="r" b="b"/>
              <a:pathLst>
                <a:path w="4340352" h="12233656">
                  <a:moveTo>
                    <a:pt x="0" y="0"/>
                  </a:moveTo>
                  <a:lnTo>
                    <a:pt x="4340352" y="0"/>
                  </a:lnTo>
                  <a:lnTo>
                    <a:pt x="4340352" y="12233656"/>
                  </a:lnTo>
                  <a:lnTo>
                    <a:pt x="0" y="12233656"/>
                  </a:lnTo>
                  <a:lnTo>
                    <a:pt x="0" y="0"/>
                  </a:lnTo>
                  <a:close/>
                </a:path>
              </a:pathLst>
            </a:custGeom>
            <a:blipFill>
              <a:blip r:embed="rId5"/>
              <a:stretch>
                <a:fillRect l="-76995" t="-18411" r="-73324" b="-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219311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411" y="676"/>
            <a:ext cx="14731889" cy="10310184"/>
            <a:chOff x="0" y="0"/>
            <a:chExt cx="19642518" cy="13746912"/>
          </a:xfrm>
        </p:grpSpPr>
        <p:sp>
          <p:nvSpPr>
            <p:cNvPr id="3" name="Freeform 3"/>
            <p:cNvSpPr/>
            <p:nvPr/>
          </p:nvSpPr>
          <p:spPr>
            <a:xfrm>
              <a:off x="0" y="0"/>
              <a:ext cx="19642582" cy="13746862"/>
            </a:xfrm>
            <a:custGeom>
              <a:avLst/>
              <a:gdLst/>
              <a:ahLst/>
              <a:cxnLst/>
              <a:rect l="l" t="t" r="r" b="b"/>
              <a:pathLst>
                <a:path w="19642582" h="13746862">
                  <a:moveTo>
                    <a:pt x="0" y="0"/>
                  </a:moveTo>
                  <a:lnTo>
                    <a:pt x="19642582" y="0"/>
                  </a:lnTo>
                  <a:lnTo>
                    <a:pt x="19642582" y="13746862"/>
                  </a:lnTo>
                  <a:lnTo>
                    <a:pt x="0" y="13746862"/>
                  </a:lnTo>
                  <a:close/>
                </a:path>
              </a:pathLst>
            </a:custGeom>
            <a:solidFill>
              <a:srgbClr val="F7EAE1"/>
            </a:solidFill>
          </p:spPr>
          <p:txBody>
            <a:bodyPr/>
            <a:lstStyle/>
            <a:p>
              <a:endParaRPr lang="en-US"/>
            </a:p>
          </p:txBody>
        </p:sp>
      </p:grpSp>
      <p:sp>
        <p:nvSpPr>
          <p:cNvPr id="4" name="TextBox 4"/>
          <p:cNvSpPr txBox="1"/>
          <p:nvPr/>
        </p:nvSpPr>
        <p:spPr>
          <a:xfrm>
            <a:off x="571500" y="733425"/>
            <a:ext cx="13360260" cy="1487587"/>
          </a:xfrm>
          <a:prstGeom prst="rect">
            <a:avLst/>
          </a:prstGeom>
        </p:spPr>
        <p:txBody>
          <a:bodyPr lIns="0" tIns="0" rIns="0" bIns="0" rtlCol="0" anchor="t">
            <a:spAutoFit/>
          </a:bodyPr>
          <a:lstStyle/>
          <a:p>
            <a:pPr algn="l">
              <a:lnSpc>
                <a:spcPts val="5832"/>
              </a:lnSpc>
            </a:pPr>
            <a:r>
              <a:rPr lang="en-US" sz="5400" spc="-225" dirty="0">
                <a:solidFill>
                  <a:srgbClr val="FF0000"/>
                </a:solidFill>
                <a:latin typeface="Barlow Condensed"/>
                <a:ea typeface="Barlow Condensed"/>
                <a:cs typeface="Barlow Condensed"/>
                <a:sym typeface="Barlow Condensed"/>
              </a:rPr>
              <a:t>MarCom </a:t>
            </a:r>
            <a:r>
              <a:rPr lang="en-US" sz="5400" spc="-225" dirty="0" err="1">
                <a:solidFill>
                  <a:srgbClr val="FF0000"/>
                </a:solidFill>
                <a:latin typeface="Barlow Condensed"/>
                <a:ea typeface="Barlow Condensed"/>
                <a:cs typeface="Barlow Condensed"/>
                <a:sym typeface="Barlow Condensed"/>
              </a:rPr>
              <a:t>strategie</a:t>
            </a:r>
            <a:r>
              <a:rPr lang="en-US" sz="5400" spc="-225" dirty="0">
                <a:solidFill>
                  <a:srgbClr val="FF0000"/>
                </a:solidFill>
                <a:latin typeface="Barlow Condensed"/>
                <a:ea typeface="Barlow Condensed"/>
                <a:cs typeface="Barlow Condensed"/>
                <a:sym typeface="Barlow Condensed"/>
              </a:rPr>
              <a:t> 2026</a:t>
            </a:r>
          </a:p>
          <a:p>
            <a:pPr algn="l">
              <a:lnSpc>
                <a:spcPts val="5832"/>
              </a:lnSpc>
            </a:pPr>
            <a:endParaRPr lang="en-US" sz="5400" spc="-225" dirty="0">
              <a:solidFill>
                <a:srgbClr val="FF0000"/>
              </a:solidFill>
              <a:latin typeface="Barlow Condensed"/>
              <a:ea typeface="Barlow Condensed"/>
              <a:cs typeface="Barlow Condensed"/>
              <a:sym typeface="Barlow Condensed"/>
            </a:endParaRPr>
          </a:p>
        </p:txBody>
      </p:sp>
      <p:sp>
        <p:nvSpPr>
          <p:cNvPr id="5" name="TextBox 5"/>
          <p:cNvSpPr txBox="1"/>
          <p:nvPr/>
        </p:nvSpPr>
        <p:spPr>
          <a:xfrm>
            <a:off x="571500" y="1751819"/>
            <a:ext cx="12697577" cy="7940635"/>
          </a:xfrm>
          <a:prstGeom prst="rect">
            <a:avLst/>
          </a:prstGeom>
        </p:spPr>
        <p:txBody>
          <a:bodyPr lIns="0" tIns="0" rIns="0" bIns="0" rtlCol="0" anchor="t">
            <a:spAutoFit/>
          </a:bodyPr>
          <a:lstStyle/>
          <a:p>
            <a:pPr fontAlgn="t"/>
            <a:r>
              <a:rPr lang="nl-NL" sz="3600" b="1" dirty="0">
                <a:latin typeface="Barlow Bold" panose="00000800000000000000" charset="0"/>
              </a:rPr>
              <a:t>Om meer klanten en kleedsessies te realiseren werken we langs de volledige marketing </a:t>
            </a:r>
            <a:r>
              <a:rPr lang="nl-NL" sz="3600" b="1" dirty="0" err="1">
                <a:latin typeface="Barlow Bold" panose="00000800000000000000" charset="0"/>
              </a:rPr>
              <a:t>funnel</a:t>
            </a:r>
            <a:r>
              <a:rPr lang="nl-NL" sz="3600" b="1" dirty="0">
                <a:latin typeface="Barlow Bold" panose="00000800000000000000" charset="0"/>
              </a:rPr>
              <a:t>, van zichtbaarheid tot aftersales en promotie</a:t>
            </a:r>
          </a:p>
          <a:p>
            <a:pPr fontAlgn="t"/>
            <a:endParaRPr lang="nl-NL" sz="3600" b="1" dirty="0">
              <a:latin typeface="Barlow Bold" panose="00000800000000000000" charset="0"/>
            </a:endParaRPr>
          </a:p>
          <a:p>
            <a:pPr lvl="0">
              <a:defRPr/>
            </a:pPr>
            <a:r>
              <a:rPr lang="nl-NL" sz="3000" i="1" dirty="0">
                <a:latin typeface="Barlow" panose="00000500000000000000" pitchFamily="2" charset="0"/>
              </a:rPr>
              <a:t>Pijler 1 </a:t>
            </a:r>
            <a:r>
              <a:rPr lang="nl-NL" sz="3000" dirty="0">
                <a:latin typeface="Barlow" panose="00000500000000000000" pitchFamily="2" charset="0"/>
              </a:rPr>
              <a:t>– </a:t>
            </a:r>
            <a:r>
              <a:rPr lang="nl-NL" sz="3000" b="1" dirty="0">
                <a:latin typeface="Barlow" panose="00000500000000000000" pitchFamily="2" charset="0"/>
              </a:rPr>
              <a:t>Meer klanten &amp; kleedsessies</a:t>
            </a:r>
            <a:r>
              <a:rPr lang="nl-NL" sz="3000" dirty="0">
                <a:latin typeface="Barlow" panose="00000500000000000000" pitchFamily="2" charset="0"/>
              </a:rPr>
              <a:t>: </a:t>
            </a:r>
            <a:r>
              <a:rPr lang="en-US" sz="3000" i="1" dirty="0" err="1">
                <a:latin typeface="Barlow" panose="00000500000000000000" pitchFamily="2" charset="0"/>
              </a:rPr>
              <a:t>Dominante</a:t>
            </a:r>
            <a:r>
              <a:rPr lang="en-US" sz="3000" i="1" dirty="0">
                <a:latin typeface="Barlow" panose="00000500000000000000" pitchFamily="2" charset="0"/>
              </a:rPr>
              <a:t> </a:t>
            </a:r>
            <a:r>
              <a:rPr lang="en-US" sz="3000" i="1" dirty="0" err="1">
                <a:latin typeface="Barlow" panose="00000500000000000000" pitchFamily="2" charset="0"/>
              </a:rPr>
              <a:t>pijler</a:t>
            </a:r>
            <a:r>
              <a:rPr lang="en-US" sz="3000" i="1" dirty="0">
                <a:latin typeface="Barlow" panose="00000500000000000000" pitchFamily="2" charset="0"/>
              </a:rPr>
              <a:t> </a:t>
            </a:r>
            <a:r>
              <a:rPr lang="en-US" sz="3000" dirty="0">
                <a:latin typeface="Barlow" panose="00000500000000000000" pitchFamily="2" charset="0"/>
              </a:rPr>
              <a:t>-</a:t>
            </a:r>
            <a:r>
              <a:rPr lang="nl-NL" sz="3000" dirty="0">
                <a:latin typeface="Barlow" panose="00000500000000000000" pitchFamily="2" charset="0"/>
              </a:rPr>
              <a:t>Landelijke </a:t>
            </a:r>
            <a:r>
              <a:rPr lang="nl-NL" sz="3000" dirty="0" err="1">
                <a:latin typeface="Barlow" panose="00000500000000000000" pitchFamily="2" charset="0"/>
              </a:rPr>
              <a:t>doelgroepanalyse</a:t>
            </a:r>
            <a:r>
              <a:rPr lang="nl-NL" sz="3000" dirty="0">
                <a:latin typeface="Barlow" panose="00000500000000000000" pitchFamily="2" charset="0"/>
              </a:rPr>
              <a:t>, samenwerking met lokale omroepen en UWV, ambassadeurs en lokale activatie via events en PR.</a:t>
            </a:r>
          </a:p>
          <a:p>
            <a:pPr lvl="0">
              <a:defRPr/>
            </a:pPr>
            <a:r>
              <a:rPr lang="nl-NL" sz="3000" i="1" dirty="0">
                <a:latin typeface="Barlow" panose="00000500000000000000" pitchFamily="2" charset="0"/>
              </a:rPr>
              <a:t>Pijler 2 </a:t>
            </a:r>
            <a:r>
              <a:rPr lang="nl-NL" sz="3000" dirty="0">
                <a:latin typeface="Barlow" panose="00000500000000000000" pitchFamily="2" charset="0"/>
              </a:rPr>
              <a:t>– </a:t>
            </a:r>
            <a:r>
              <a:rPr lang="en-US" sz="3000" b="1" dirty="0" err="1">
                <a:latin typeface="Barlow" panose="00000500000000000000" pitchFamily="2" charset="0"/>
              </a:rPr>
              <a:t>Positionering</a:t>
            </a:r>
            <a:r>
              <a:rPr lang="en-US" sz="3000" dirty="0">
                <a:latin typeface="Barlow" panose="00000500000000000000" pitchFamily="2" charset="0"/>
              </a:rPr>
              <a:t>: </a:t>
            </a:r>
            <a:r>
              <a:rPr lang="en-US" sz="3000" i="1" dirty="0">
                <a:latin typeface="Barlow" panose="00000500000000000000" pitchFamily="2" charset="0"/>
              </a:rPr>
              <a:t>Rebranding &amp; </a:t>
            </a:r>
            <a:r>
              <a:rPr lang="en-US" sz="3000" i="1" dirty="0" err="1">
                <a:latin typeface="Barlow" panose="00000500000000000000" pitchFamily="2" charset="0"/>
              </a:rPr>
              <a:t>consistente</a:t>
            </a:r>
            <a:r>
              <a:rPr lang="en-US" sz="3000" i="1" dirty="0">
                <a:latin typeface="Barlow" panose="00000500000000000000" pitchFamily="2" charset="0"/>
              </a:rPr>
              <a:t> </a:t>
            </a:r>
            <a:r>
              <a:rPr lang="en-US" sz="3000" i="1" dirty="0" err="1">
                <a:latin typeface="Barlow" panose="00000500000000000000" pitchFamily="2" charset="0"/>
              </a:rPr>
              <a:t>merkbeleving</a:t>
            </a:r>
            <a:r>
              <a:rPr lang="en-US" sz="3000" i="1" dirty="0">
                <a:latin typeface="Barlow" panose="00000500000000000000" pitchFamily="2" charset="0"/>
              </a:rPr>
              <a:t> </a:t>
            </a:r>
            <a:r>
              <a:rPr lang="en-US" sz="3000" dirty="0">
                <a:latin typeface="Barlow" panose="00000500000000000000" pitchFamily="2" charset="0"/>
              </a:rPr>
              <a:t>-</a:t>
            </a:r>
            <a:r>
              <a:rPr lang="en-US" sz="3000" dirty="0" err="1">
                <a:latin typeface="Barlow" panose="00000500000000000000" pitchFamily="2" charset="0"/>
              </a:rPr>
              <a:t>Nieuwe</a:t>
            </a:r>
            <a:r>
              <a:rPr lang="en-US" sz="3000" dirty="0">
                <a:latin typeface="Barlow" panose="00000500000000000000" pitchFamily="2" charset="0"/>
              </a:rPr>
              <a:t> </a:t>
            </a:r>
            <a:r>
              <a:rPr lang="en-US" sz="3000" dirty="0" err="1">
                <a:latin typeface="Barlow" panose="00000500000000000000" pitchFamily="2" charset="0"/>
              </a:rPr>
              <a:t>huisstijl</a:t>
            </a:r>
            <a:r>
              <a:rPr lang="en-US" sz="3000" dirty="0">
                <a:latin typeface="Barlow" panose="00000500000000000000" pitchFamily="2" charset="0"/>
              </a:rPr>
              <a:t>, </a:t>
            </a:r>
            <a:r>
              <a:rPr lang="en-US" sz="3000" dirty="0" err="1">
                <a:latin typeface="Barlow" panose="00000500000000000000" pitchFamily="2" charset="0"/>
              </a:rPr>
              <a:t>landelijke</a:t>
            </a:r>
            <a:r>
              <a:rPr lang="en-US" sz="3000" dirty="0">
                <a:latin typeface="Barlow" panose="00000500000000000000" pitchFamily="2" charset="0"/>
              </a:rPr>
              <a:t> </a:t>
            </a:r>
            <a:r>
              <a:rPr lang="en-US" sz="3000" dirty="0" err="1">
                <a:latin typeface="Barlow" panose="00000500000000000000" pitchFamily="2" charset="0"/>
              </a:rPr>
              <a:t>campagne</a:t>
            </a:r>
            <a:r>
              <a:rPr lang="en-US" sz="3000" dirty="0">
                <a:latin typeface="Barlow" panose="00000500000000000000" pitchFamily="2" charset="0"/>
              </a:rPr>
              <a:t>, storytelling, social media planning, podcast en (</a:t>
            </a:r>
            <a:r>
              <a:rPr lang="en-US" sz="3000" dirty="0" err="1">
                <a:latin typeface="Barlow" panose="00000500000000000000" pitchFamily="2" charset="0"/>
              </a:rPr>
              <a:t>optioneel</a:t>
            </a:r>
            <a:r>
              <a:rPr lang="en-US" sz="3000" dirty="0">
                <a:latin typeface="Barlow" panose="00000500000000000000" pitchFamily="2" charset="0"/>
              </a:rPr>
              <a:t>) corporate video.</a:t>
            </a:r>
          </a:p>
          <a:p>
            <a:pPr lvl="0">
              <a:defRPr/>
            </a:pPr>
            <a:r>
              <a:rPr lang="en-US" sz="3000" i="1" dirty="0" err="1">
                <a:latin typeface="Barlow" panose="00000500000000000000" pitchFamily="2" charset="0"/>
              </a:rPr>
              <a:t>Pijler</a:t>
            </a:r>
            <a:r>
              <a:rPr lang="en-US" sz="3000" i="1" dirty="0">
                <a:latin typeface="Barlow" panose="00000500000000000000" pitchFamily="2" charset="0"/>
              </a:rPr>
              <a:t> 3 </a:t>
            </a:r>
            <a:r>
              <a:rPr lang="en-US" sz="3000" dirty="0">
                <a:latin typeface="Barlow" panose="00000500000000000000" pitchFamily="2" charset="0"/>
              </a:rPr>
              <a:t>- </a:t>
            </a:r>
            <a:r>
              <a:rPr lang="en-US" sz="3000" b="1" dirty="0" err="1">
                <a:latin typeface="Barlow" panose="00000500000000000000" pitchFamily="2" charset="0"/>
              </a:rPr>
              <a:t>Fondsenwerving</a:t>
            </a:r>
            <a:r>
              <a:rPr lang="en-US" sz="3000" b="1" dirty="0">
                <a:latin typeface="Barlow" panose="00000500000000000000" pitchFamily="2" charset="0"/>
              </a:rPr>
              <a:t> &amp; partners </a:t>
            </a:r>
            <a:r>
              <a:rPr lang="en-US" sz="3000" dirty="0">
                <a:latin typeface="Barlow" panose="00000500000000000000" pitchFamily="2" charset="0"/>
              </a:rPr>
              <a:t>- </a:t>
            </a:r>
            <a:r>
              <a:rPr lang="en-US" sz="3000" dirty="0" err="1">
                <a:latin typeface="Barlow" panose="00000500000000000000" pitchFamily="2" charset="0"/>
              </a:rPr>
              <a:t>Partneranalyse</a:t>
            </a:r>
            <a:r>
              <a:rPr lang="en-US" sz="3000" dirty="0">
                <a:latin typeface="Barlow" panose="00000500000000000000" pitchFamily="2" charset="0"/>
              </a:rPr>
              <a:t>, </a:t>
            </a:r>
            <a:r>
              <a:rPr lang="en-US" sz="3000" dirty="0" err="1">
                <a:latin typeface="Barlow" panose="00000500000000000000" pitchFamily="2" charset="0"/>
              </a:rPr>
              <a:t>propositie</a:t>
            </a:r>
            <a:r>
              <a:rPr lang="en-US" sz="3000" dirty="0">
                <a:latin typeface="Barlow" panose="00000500000000000000" pitchFamily="2" charset="0"/>
              </a:rPr>
              <a:t> &amp; </a:t>
            </a:r>
            <a:r>
              <a:rPr lang="en-US" sz="3000" dirty="0" err="1">
                <a:latin typeface="Barlow" panose="00000500000000000000" pitchFamily="2" charset="0"/>
              </a:rPr>
              <a:t>pitchmaterialen</a:t>
            </a:r>
            <a:r>
              <a:rPr lang="en-US" sz="3000" dirty="0">
                <a:latin typeface="Barlow" panose="00000500000000000000" pitchFamily="2" charset="0"/>
              </a:rPr>
              <a:t>, storytelling </a:t>
            </a:r>
            <a:r>
              <a:rPr lang="en-US" sz="3000" dirty="0" err="1">
                <a:latin typeface="Barlow" panose="00000500000000000000" pitchFamily="2" charset="0"/>
              </a:rPr>
              <a:t>gekoppeld</a:t>
            </a:r>
            <a:r>
              <a:rPr lang="en-US" sz="3000" dirty="0">
                <a:latin typeface="Barlow" panose="00000500000000000000" pitchFamily="2" charset="0"/>
              </a:rPr>
              <a:t> </a:t>
            </a:r>
            <a:r>
              <a:rPr lang="en-US" sz="3000" dirty="0" err="1">
                <a:latin typeface="Barlow" panose="00000500000000000000" pitchFamily="2" charset="0"/>
              </a:rPr>
              <a:t>aan</a:t>
            </a:r>
            <a:r>
              <a:rPr lang="en-US" sz="3000" dirty="0">
                <a:latin typeface="Barlow" panose="00000500000000000000" pitchFamily="2" charset="0"/>
              </a:rPr>
              <a:t> </a:t>
            </a:r>
            <a:r>
              <a:rPr lang="en-US" sz="3000" dirty="0" err="1">
                <a:latin typeface="Barlow" panose="00000500000000000000" pitchFamily="2" charset="0"/>
              </a:rPr>
              <a:t>impactdata</a:t>
            </a:r>
            <a:r>
              <a:rPr lang="en-US" sz="3000" dirty="0">
                <a:latin typeface="Barlow" panose="00000500000000000000" pitchFamily="2" charset="0"/>
              </a:rPr>
              <a:t> en </a:t>
            </a:r>
            <a:r>
              <a:rPr lang="en-US" sz="3000" dirty="0" err="1">
                <a:latin typeface="Barlow" panose="00000500000000000000" pitchFamily="2" charset="0"/>
              </a:rPr>
              <a:t>actief</a:t>
            </a:r>
            <a:r>
              <a:rPr lang="en-US" sz="3000" dirty="0">
                <a:latin typeface="Barlow" panose="00000500000000000000" pitchFamily="2" charset="0"/>
              </a:rPr>
              <a:t> </a:t>
            </a:r>
            <a:r>
              <a:rPr lang="en-US" sz="3000" dirty="0" err="1">
                <a:latin typeface="Barlow" panose="00000500000000000000" pitchFamily="2" charset="0"/>
              </a:rPr>
              <a:t>relatiebeheer</a:t>
            </a:r>
            <a:r>
              <a:rPr lang="en-US" sz="3000" dirty="0">
                <a:latin typeface="Barlow" panose="00000500000000000000" pitchFamily="2" charset="0"/>
              </a:rPr>
              <a:t>.</a:t>
            </a:r>
          </a:p>
          <a:p>
            <a:pPr lvl="0">
              <a:defRPr/>
            </a:pPr>
            <a:endParaRPr lang="en-US" sz="3600" dirty="0"/>
          </a:p>
          <a:p>
            <a:pPr fontAlgn="t"/>
            <a:endParaRPr lang="nl-NL" sz="3600" b="1" dirty="0">
              <a:latin typeface="Barlow Bold" panose="00000800000000000000" charset="0"/>
            </a:endParaRPr>
          </a:p>
          <a:p>
            <a:pPr algn="l">
              <a:lnSpc>
                <a:spcPts val="3600"/>
              </a:lnSpc>
            </a:pPr>
            <a:endParaRPr lang="en-US" sz="3000" spc="-60" dirty="0">
              <a:solidFill>
                <a:srgbClr val="111111"/>
              </a:solidFill>
              <a:latin typeface="Barlow"/>
              <a:ea typeface="Barlow"/>
              <a:cs typeface="Barlow"/>
              <a:sym typeface="Barlow"/>
            </a:endParaRPr>
          </a:p>
        </p:txBody>
      </p:sp>
      <p:grpSp>
        <p:nvGrpSpPr>
          <p:cNvPr id="6" name="Group 6"/>
          <p:cNvGrpSpPr/>
          <p:nvPr/>
        </p:nvGrpSpPr>
        <p:grpSpPr>
          <a:xfrm>
            <a:off x="550488" y="8953481"/>
            <a:ext cx="913619" cy="913619"/>
            <a:chOff x="0" y="0"/>
            <a:chExt cx="1218159" cy="1218159"/>
          </a:xfrm>
        </p:grpSpPr>
        <p:sp>
          <p:nvSpPr>
            <p:cNvPr id="7" name="Freeform 7"/>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3"/>
              <a:stretch>
                <a:fillRect r="2" b="2"/>
              </a:stretch>
            </a:blipFill>
          </p:spPr>
          <p:txBody>
            <a:bodyPr/>
            <a:lstStyle/>
            <a:p>
              <a:endParaRPr lang="en-US"/>
            </a:p>
          </p:txBody>
        </p:sp>
      </p:grpSp>
      <p:grpSp>
        <p:nvGrpSpPr>
          <p:cNvPr id="8" name="Group 8"/>
          <p:cNvGrpSpPr/>
          <p:nvPr/>
        </p:nvGrpSpPr>
        <p:grpSpPr>
          <a:xfrm>
            <a:off x="14608597" y="-15411"/>
            <a:ext cx="3690137" cy="10310184"/>
            <a:chOff x="0" y="0"/>
            <a:chExt cx="4920183" cy="13746912"/>
          </a:xfrm>
        </p:grpSpPr>
        <p:sp>
          <p:nvSpPr>
            <p:cNvPr id="9" name="Freeform 9"/>
            <p:cNvSpPr/>
            <p:nvPr/>
          </p:nvSpPr>
          <p:spPr>
            <a:xfrm>
              <a:off x="0" y="0"/>
              <a:ext cx="4920234" cy="13746862"/>
            </a:xfrm>
            <a:custGeom>
              <a:avLst/>
              <a:gdLst/>
              <a:ahLst/>
              <a:cxnLst/>
              <a:rect l="l" t="t" r="r" b="b"/>
              <a:pathLst>
                <a:path w="4920234" h="13746862">
                  <a:moveTo>
                    <a:pt x="0" y="0"/>
                  </a:moveTo>
                  <a:lnTo>
                    <a:pt x="4920234" y="0"/>
                  </a:lnTo>
                  <a:lnTo>
                    <a:pt x="4920234" y="13746862"/>
                  </a:lnTo>
                  <a:lnTo>
                    <a:pt x="0" y="13746862"/>
                  </a:lnTo>
                  <a:close/>
                </a:path>
              </a:pathLst>
            </a:custGeom>
            <a:solidFill>
              <a:srgbClr val="EE1000"/>
            </a:solidFill>
          </p:spPr>
          <p:txBody>
            <a:bodyPr/>
            <a:lstStyle/>
            <a:p>
              <a:endParaRPr lang="en-US"/>
            </a:p>
          </p:txBody>
        </p:sp>
      </p:grpSp>
      <p:sp>
        <p:nvSpPr>
          <p:cNvPr id="10" name="Freeform 10"/>
          <p:cNvSpPr/>
          <p:nvPr/>
        </p:nvSpPr>
        <p:spPr>
          <a:xfrm rot="-5400000">
            <a:off x="13399179" y="5413991"/>
            <a:ext cx="4575458" cy="5202193"/>
          </a:xfrm>
          <a:custGeom>
            <a:avLst/>
            <a:gdLst/>
            <a:ahLst/>
            <a:cxnLst/>
            <a:rect l="l" t="t" r="r" b="b"/>
            <a:pathLst>
              <a:path w="4575458" h="5202193">
                <a:moveTo>
                  <a:pt x="0" y="0"/>
                </a:moveTo>
                <a:lnTo>
                  <a:pt x="4575458" y="0"/>
                </a:lnTo>
                <a:lnTo>
                  <a:pt x="4575458" y="5202193"/>
                </a:lnTo>
                <a:lnTo>
                  <a:pt x="0" y="5202193"/>
                </a:lnTo>
                <a:lnTo>
                  <a:pt x="0" y="0"/>
                </a:lnTo>
                <a:close/>
              </a:path>
            </a:pathLst>
          </a:custGeom>
          <a:blipFill>
            <a:blip>
              <a:extLst>
                <a:ext uri="{96DAC541-7B7A-43D3-8B79-37D633B846F1}">
                  <asvg:svgBlip xmlns:asvg="http://schemas.microsoft.com/office/drawing/2016/SVG/main" r:embed="rId4"/>
                </a:ext>
              </a:extLst>
            </a:blip>
            <a:stretch>
              <a:fillRect l="-6848" r="-6848"/>
            </a:stretch>
          </a:blipFill>
        </p:spPr>
        <p:txBody>
          <a:bodyPr/>
          <a:lstStyle/>
          <a:p>
            <a:endParaRPr lang="en-US"/>
          </a:p>
        </p:txBody>
      </p:sp>
      <p:grpSp>
        <p:nvGrpSpPr>
          <p:cNvPr id="11" name="Group 11"/>
          <p:cNvGrpSpPr/>
          <p:nvPr/>
        </p:nvGrpSpPr>
        <p:grpSpPr>
          <a:xfrm>
            <a:off x="14716477" y="240916"/>
            <a:ext cx="3422599" cy="9893722"/>
            <a:chOff x="0" y="0"/>
            <a:chExt cx="4563466" cy="13191630"/>
          </a:xfrm>
        </p:grpSpPr>
        <p:sp>
          <p:nvSpPr>
            <p:cNvPr id="12" name="Freeform 12"/>
            <p:cNvSpPr/>
            <p:nvPr/>
          </p:nvSpPr>
          <p:spPr>
            <a:xfrm>
              <a:off x="0" y="0"/>
              <a:ext cx="4563491" cy="13191617"/>
            </a:xfrm>
            <a:custGeom>
              <a:avLst/>
              <a:gdLst/>
              <a:ahLst/>
              <a:cxnLst/>
              <a:rect l="l" t="t" r="r" b="b"/>
              <a:pathLst>
                <a:path w="4563491" h="13191617">
                  <a:moveTo>
                    <a:pt x="0" y="0"/>
                  </a:moveTo>
                  <a:lnTo>
                    <a:pt x="4563491" y="0"/>
                  </a:lnTo>
                  <a:lnTo>
                    <a:pt x="4563491" y="13191617"/>
                  </a:lnTo>
                  <a:lnTo>
                    <a:pt x="0" y="13191617"/>
                  </a:lnTo>
                  <a:lnTo>
                    <a:pt x="0" y="0"/>
                  </a:lnTo>
                  <a:close/>
                </a:path>
              </a:pathLst>
            </a:custGeom>
            <a:blipFill>
              <a:blip r:embed="rId5"/>
              <a:stretch>
                <a:fillRect l="-90237" t="-13894" r="-74326" b="-8135"/>
              </a:stretch>
            </a:blipFill>
          </p:spPr>
          <p:txBody>
            <a:bodyPr/>
            <a:lstStyle/>
            <a:p>
              <a:endParaRPr lang="en-US"/>
            </a:p>
          </p:txBody>
        </p:sp>
      </p:grpSp>
    </p:spTree>
    <p:extLst>
      <p:ext uri="{BB962C8B-B14F-4D97-AF65-F5344CB8AC3E}">
        <p14:creationId xmlns:p14="http://schemas.microsoft.com/office/powerpoint/2010/main" val="2466348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CB492-8E01-EFF0-5ACE-BBF755407A6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0F63B3E-67C9-E2E6-5DAE-8F236A7A155D}"/>
              </a:ext>
            </a:extLst>
          </p:cNvPr>
          <p:cNvSpPr txBox="1"/>
          <p:nvPr/>
        </p:nvSpPr>
        <p:spPr>
          <a:xfrm>
            <a:off x="547926" y="432483"/>
            <a:ext cx="8070914" cy="743793"/>
          </a:xfrm>
          <a:prstGeom prst="rect">
            <a:avLst/>
          </a:prstGeom>
        </p:spPr>
        <p:txBody>
          <a:bodyPr lIns="0" tIns="0" rIns="0" bIns="0" rtlCol="0" anchor="t">
            <a:spAutoFit/>
          </a:bodyPr>
          <a:lstStyle/>
          <a:p>
            <a:pPr algn="l">
              <a:lnSpc>
                <a:spcPts val="5832"/>
              </a:lnSpc>
            </a:pPr>
            <a:r>
              <a:rPr lang="en-US" sz="5400" spc="-225" dirty="0">
                <a:solidFill>
                  <a:srgbClr val="111111"/>
                </a:solidFill>
                <a:latin typeface="Barlow Condensed"/>
                <a:ea typeface="Barlow Condensed"/>
                <a:cs typeface="Barlow Condensed"/>
                <a:sym typeface="Barlow Condensed"/>
              </a:rPr>
              <a:t>JAARPLANNING 2026</a:t>
            </a:r>
          </a:p>
        </p:txBody>
      </p:sp>
      <p:grpSp>
        <p:nvGrpSpPr>
          <p:cNvPr id="3" name="Group 3">
            <a:extLst>
              <a:ext uri="{FF2B5EF4-FFF2-40B4-BE49-F238E27FC236}">
                <a16:creationId xmlns:a16="http://schemas.microsoft.com/office/drawing/2014/main" id="{20E5C09E-E6ED-D88F-2DCD-62E44DC6F862}"/>
              </a:ext>
            </a:extLst>
          </p:cNvPr>
          <p:cNvGrpSpPr/>
          <p:nvPr/>
        </p:nvGrpSpPr>
        <p:grpSpPr>
          <a:xfrm>
            <a:off x="550488" y="8953481"/>
            <a:ext cx="913619" cy="913619"/>
            <a:chOff x="0" y="0"/>
            <a:chExt cx="1218159" cy="1218159"/>
          </a:xfrm>
        </p:grpSpPr>
        <p:sp>
          <p:nvSpPr>
            <p:cNvPr id="4" name="Freeform 4">
              <a:extLst>
                <a:ext uri="{FF2B5EF4-FFF2-40B4-BE49-F238E27FC236}">
                  <a16:creationId xmlns:a16="http://schemas.microsoft.com/office/drawing/2014/main" id="{2B2C3D71-752D-B7BD-2779-0E4C14BC374C}"/>
                </a:ext>
              </a:extLst>
            </p:cNvPr>
            <p:cNvSpPr/>
            <p:nvPr/>
          </p:nvSpPr>
          <p:spPr>
            <a:xfrm>
              <a:off x="0" y="0"/>
              <a:ext cx="1218184" cy="1218184"/>
            </a:xfrm>
            <a:custGeom>
              <a:avLst/>
              <a:gdLst/>
              <a:ahLst/>
              <a:cxnLst/>
              <a:rect l="l" t="t" r="r" b="b"/>
              <a:pathLst>
                <a:path w="1218184" h="1218184">
                  <a:moveTo>
                    <a:pt x="0" y="0"/>
                  </a:moveTo>
                  <a:lnTo>
                    <a:pt x="1218184" y="0"/>
                  </a:lnTo>
                  <a:lnTo>
                    <a:pt x="1218184" y="1218184"/>
                  </a:lnTo>
                  <a:lnTo>
                    <a:pt x="0" y="1218184"/>
                  </a:lnTo>
                  <a:lnTo>
                    <a:pt x="0" y="0"/>
                  </a:lnTo>
                  <a:close/>
                </a:path>
              </a:pathLst>
            </a:custGeom>
            <a:blipFill>
              <a:blip r:embed="rId3"/>
              <a:stretch>
                <a:fillRect r="2" b="2"/>
              </a:stretch>
            </a:blipFill>
          </p:spPr>
          <p:txBody>
            <a:bodyPr/>
            <a:lstStyle/>
            <a:p>
              <a:endParaRPr lang="en-US"/>
            </a:p>
          </p:txBody>
        </p:sp>
      </p:grpSp>
      <p:sp>
        <p:nvSpPr>
          <p:cNvPr id="5" name="TextBox 5">
            <a:extLst>
              <a:ext uri="{FF2B5EF4-FFF2-40B4-BE49-F238E27FC236}">
                <a16:creationId xmlns:a16="http://schemas.microsoft.com/office/drawing/2014/main" id="{6A402BAF-E8D0-9C1D-7B5F-4C94FE5FCDB0}"/>
              </a:ext>
            </a:extLst>
          </p:cNvPr>
          <p:cNvSpPr txBox="1"/>
          <p:nvPr/>
        </p:nvSpPr>
        <p:spPr>
          <a:xfrm>
            <a:off x="473774" y="1688897"/>
            <a:ext cx="8070914" cy="11721157"/>
          </a:xfrm>
          <a:prstGeom prst="rect">
            <a:avLst/>
          </a:prstGeom>
        </p:spPr>
        <p:txBody>
          <a:bodyPr lIns="0" tIns="0" rIns="0" bIns="0" rtlCol="0" anchor="t">
            <a:spAutoFit/>
          </a:bodyPr>
          <a:lstStyle/>
          <a:p>
            <a:pPr marL="829151" lvl="1" indent="-457200">
              <a:lnSpc>
                <a:spcPts val="4320"/>
              </a:lnSpc>
              <a:buFont typeface="Arial" panose="020B0604020202020204" pitchFamily="34" charset="0"/>
              <a:buChar char="•"/>
            </a:pPr>
            <a:r>
              <a:rPr lang="en-US" sz="3200" b="1" spc="-60" dirty="0">
                <a:solidFill>
                  <a:srgbClr val="111111"/>
                </a:solidFill>
                <a:latin typeface="Barlow" panose="00000500000000000000" pitchFamily="2" charset="0"/>
              </a:rPr>
              <a:t>Rebranding</a:t>
            </a:r>
          </a:p>
          <a:p>
            <a:pPr marL="1400651" lvl="2" indent="-571500">
              <a:lnSpc>
                <a:spcPts val="4320"/>
              </a:lnSpc>
              <a:buFont typeface="Arial" panose="020B0604020202020204" pitchFamily="34" charset="0"/>
              <a:buChar char="•"/>
            </a:pPr>
            <a:r>
              <a:rPr lang="en-US" sz="3200" spc="-60" dirty="0">
                <a:solidFill>
                  <a:srgbClr val="111111"/>
                </a:solidFill>
                <a:latin typeface="Barlow" panose="00000500000000000000" pitchFamily="2" charset="0"/>
              </a:rPr>
              <a:t>Alle 10 </a:t>
            </a:r>
            <a:r>
              <a:rPr lang="en-US" sz="3200" spc="-60" dirty="0" err="1">
                <a:solidFill>
                  <a:srgbClr val="111111"/>
                </a:solidFill>
                <a:latin typeface="Barlow" panose="00000500000000000000" pitchFamily="2" charset="0"/>
              </a:rPr>
              <a:t>winkels</a:t>
            </a:r>
            <a:r>
              <a:rPr lang="en-US" sz="3200" spc="-60" dirty="0">
                <a:solidFill>
                  <a:srgbClr val="111111"/>
                </a:solidFill>
                <a:latin typeface="Barlow" panose="00000500000000000000" pitchFamily="2" charset="0"/>
              </a:rPr>
              <a:t> live </a:t>
            </a:r>
            <a:r>
              <a:rPr lang="en-US" sz="3200" spc="-60" dirty="0" err="1">
                <a:solidFill>
                  <a:srgbClr val="111111"/>
                </a:solidFill>
                <a:latin typeface="Barlow" panose="00000500000000000000" pitchFamily="2" charset="0"/>
              </a:rPr>
              <a:t>vóór</a:t>
            </a:r>
            <a:r>
              <a:rPr lang="en-US" sz="3200" spc="-60" dirty="0">
                <a:solidFill>
                  <a:srgbClr val="111111"/>
                </a:solidFill>
                <a:latin typeface="Barlow" panose="00000500000000000000" pitchFamily="2" charset="0"/>
              </a:rPr>
              <a:t> 4 </a:t>
            </a:r>
            <a:r>
              <a:rPr lang="en-US" sz="3200" spc="-60" dirty="0" err="1">
                <a:solidFill>
                  <a:srgbClr val="111111"/>
                </a:solidFill>
                <a:latin typeface="Barlow" panose="00000500000000000000" pitchFamily="2" charset="0"/>
              </a:rPr>
              <a:t>juni</a:t>
            </a:r>
            <a:r>
              <a:rPr lang="en-US" sz="3200" spc="-60" dirty="0">
                <a:solidFill>
                  <a:srgbClr val="111111"/>
                </a:solidFill>
                <a:latin typeface="Barlow" panose="00000500000000000000" pitchFamily="2" charset="0"/>
              </a:rPr>
              <a:t> 2026</a:t>
            </a:r>
          </a:p>
          <a:p>
            <a:pPr marL="1400651" lvl="2" indent="-571500">
              <a:lnSpc>
                <a:spcPts val="4320"/>
              </a:lnSpc>
              <a:buFont typeface="Arial" panose="020B0604020202020204" pitchFamily="34" charset="0"/>
              <a:buChar char="•"/>
            </a:pPr>
            <a:r>
              <a:rPr lang="en-US" sz="3200" spc="-60" dirty="0" err="1">
                <a:solidFill>
                  <a:srgbClr val="111111"/>
                </a:solidFill>
                <a:latin typeface="Barlow" panose="00000500000000000000" pitchFamily="2" charset="0"/>
              </a:rPr>
              <a:t>Handboek</a:t>
            </a:r>
            <a:r>
              <a:rPr lang="en-US" sz="3200" spc="-60" dirty="0">
                <a:solidFill>
                  <a:srgbClr val="111111"/>
                </a:solidFill>
                <a:latin typeface="Barlow" panose="00000500000000000000" pitchFamily="2" charset="0"/>
              </a:rPr>
              <a:t> &amp; formats</a:t>
            </a:r>
          </a:p>
          <a:p>
            <a:pPr marL="1400651" lvl="2" indent="-571500">
              <a:lnSpc>
                <a:spcPts val="4320"/>
              </a:lnSpc>
              <a:buFont typeface="Arial" panose="020B0604020202020204" pitchFamily="34" charset="0"/>
              <a:buChar char="•"/>
            </a:pPr>
            <a:r>
              <a:rPr lang="en-US" sz="3200" spc="-60" dirty="0">
                <a:solidFill>
                  <a:srgbClr val="111111"/>
                </a:solidFill>
                <a:latin typeface="Barlow" panose="00000500000000000000" pitchFamily="2" charset="0"/>
                <a:sym typeface="Barlow Bold"/>
              </a:rPr>
              <a:t>Sociale media en e-mail signatures</a:t>
            </a:r>
          </a:p>
          <a:p>
            <a:pPr marL="1400651" lvl="2" indent="-571500">
              <a:lnSpc>
                <a:spcPts val="4320"/>
              </a:lnSpc>
              <a:buFont typeface="Arial" panose="020B0604020202020204" pitchFamily="34" charset="0"/>
              <a:buChar char="•"/>
            </a:pPr>
            <a:r>
              <a:rPr lang="en-US" sz="3200" spc="-60" dirty="0" err="1">
                <a:solidFill>
                  <a:srgbClr val="111111"/>
                </a:solidFill>
                <a:latin typeface="Barlow" panose="00000500000000000000" pitchFamily="2" charset="0"/>
                <a:ea typeface="Barlow Bold"/>
                <a:cs typeface="Barlow Bold"/>
                <a:sym typeface="Barlow Bold"/>
              </a:rPr>
              <a:t>Lokale</a:t>
            </a:r>
            <a:r>
              <a:rPr lang="en-US" sz="3200" spc="-60" dirty="0">
                <a:solidFill>
                  <a:srgbClr val="111111"/>
                </a:solidFill>
                <a:latin typeface="Barlow" panose="00000500000000000000" pitchFamily="2" charset="0"/>
                <a:ea typeface="Barlow Bold"/>
                <a:cs typeface="Barlow Bold"/>
                <a:sym typeface="Barlow Bold"/>
              </a:rPr>
              <a:t> PR en impact </a:t>
            </a:r>
            <a:r>
              <a:rPr lang="en-US" sz="3200" spc="-60" dirty="0" err="1">
                <a:solidFill>
                  <a:srgbClr val="111111"/>
                </a:solidFill>
                <a:latin typeface="Barlow" panose="00000500000000000000" pitchFamily="2" charset="0"/>
                <a:ea typeface="Barlow Bold"/>
                <a:cs typeface="Barlow Bold"/>
                <a:sym typeface="Barlow Bold"/>
              </a:rPr>
              <a:t>verhalen</a:t>
            </a:r>
            <a:endParaRPr lang="en-US" sz="3200" spc="-60" dirty="0">
              <a:solidFill>
                <a:srgbClr val="111111"/>
              </a:solidFill>
              <a:latin typeface="Barlow" panose="00000500000000000000" pitchFamily="2" charset="0"/>
              <a:ea typeface="Barlow Bold"/>
              <a:cs typeface="Barlow Bold"/>
              <a:sym typeface="Barlow Bold"/>
            </a:endParaRPr>
          </a:p>
          <a:p>
            <a:pPr marL="943451" lvl="1" indent="-571500">
              <a:lnSpc>
                <a:spcPts val="4320"/>
              </a:lnSpc>
              <a:buFont typeface="Arial" panose="020B0604020202020204" pitchFamily="34" charset="0"/>
              <a:buChar char="•"/>
            </a:pPr>
            <a:r>
              <a:rPr lang="en-US" sz="3200" b="1" spc="-60" dirty="0" err="1">
                <a:solidFill>
                  <a:srgbClr val="111111"/>
                </a:solidFill>
                <a:latin typeface="Barlow" panose="00000500000000000000" pitchFamily="2" charset="0"/>
                <a:ea typeface="Barlow Bold"/>
                <a:cs typeface="Barlow Bold"/>
                <a:sym typeface="Barlow Bold"/>
              </a:rPr>
              <a:t>Positioneringscampagne</a:t>
            </a:r>
            <a:r>
              <a:rPr lang="en-US" sz="3200" b="1" spc="-60" dirty="0">
                <a:solidFill>
                  <a:srgbClr val="111111"/>
                </a:solidFill>
                <a:latin typeface="Barlow" panose="00000500000000000000" pitchFamily="2" charset="0"/>
                <a:ea typeface="Barlow Bold"/>
                <a:cs typeface="Barlow Bold"/>
                <a:sym typeface="Barlow Bold"/>
              </a:rPr>
              <a:t>/social media </a:t>
            </a:r>
            <a:r>
              <a:rPr lang="en-US" sz="3200" b="1" spc="-60" dirty="0" err="1">
                <a:solidFill>
                  <a:srgbClr val="111111"/>
                </a:solidFill>
                <a:latin typeface="Barlow" panose="00000500000000000000" pitchFamily="2" charset="0"/>
                <a:ea typeface="Barlow Bold"/>
                <a:cs typeface="Barlow Bold"/>
                <a:sym typeface="Barlow Bold"/>
              </a:rPr>
              <a:t>campagne</a:t>
            </a:r>
            <a:endParaRPr lang="en-US" sz="3200" b="1" spc="-60" dirty="0">
              <a:solidFill>
                <a:srgbClr val="111111"/>
              </a:solidFill>
              <a:latin typeface="Barlow" panose="00000500000000000000" pitchFamily="2" charset="0"/>
              <a:ea typeface="Barlow Bold"/>
              <a:cs typeface="Barlow Bold"/>
              <a:sym typeface="Barlow Bold"/>
            </a:endParaRPr>
          </a:p>
          <a:p>
            <a:pPr marL="943451" lvl="1" indent="-571500">
              <a:lnSpc>
                <a:spcPts val="4320"/>
              </a:lnSpc>
              <a:buFont typeface="Arial" panose="020B0604020202020204" pitchFamily="34" charset="0"/>
              <a:buChar char="•"/>
            </a:pPr>
            <a:r>
              <a:rPr lang="en-US" sz="3200" b="1" spc="-60" dirty="0">
                <a:solidFill>
                  <a:srgbClr val="111111"/>
                </a:solidFill>
                <a:latin typeface="Barlow" panose="00000500000000000000" pitchFamily="2" charset="0"/>
                <a:ea typeface="Barlow Bold"/>
                <a:cs typeface="Barlow Bold"/>
                <a:sym typeface="Barlow Bold"/>
              </a:rPr>
              <a:t>Website</a:t>
            </a:r>
          </a:p>
          <a:p>
            <a:pPr marL="943451" lvl="1" indent="-571500">
              <a:lnSpc>
                <a:spcPts val="4320"/>
              </a:lnSpc>
              <a:buFont typeface="Arial" panose="020B0604020202020204" pitchFamily="34" charset="0"/>
              <a:buChar char="•"/>
            </a:pPr>
            <a:r>
              <a:rPr lang="en-US" sz="3200" b="1" spc="-60" dirty="0" err="1">
                <a:solidFill>
                  <a:srgbClr val="111111"/>
                </a:solidFill>
                <a:latin typeface="Barlow" panose="00000500000000000000" pitchFamily="2" charset="0"/>
                <a:ea typeface="Barlow Bold"/>
                <a:cs typeface="Barlow Bold"/>
                <a:sym typeface="Barlow Bold"/>
              </a:rPr>
              <a:t>Fondsenwerving</a:t>
            </a:r>
            <a:endParaRPr lang="en-US" sz="3200" b="1" spc="-60" dirty="0">
              <a:solidFill>
                <a:srgbClr val="111111"/>
              </a:solidFill>
              <a:latin typeface="Barlow" panose="00000500000000000000" pitchFamily="2" charset="0"/>
              <a:ea typeface="Barlow Bold"/>
              <a:cs typeface="Barlow Bold"/>
              <a:sym typeface="Barlow Bold"/>
            </a:endParaRPr>
          </a:p>
          <a:p>
            <a:pPr marL="943451" lvl="1" indent="-571500">
              <a:lnSpc>
                <a:spcPts val="4320"/>
              </a:lnSpc>
              <a:buFont typeface="Arial" panose="020B0604020202020204" pitchFamily="34" charset="0"/>
              <a:buChar char="•"/>
            </a:pPr>
            <a:endParaRPr lang="en-US" sz="3200" spc="-60" dirty="0">
              <a:solidFill>
                <a:srgbClr val="111111"/>
              </a:solidFill>
              <a:latin typeface="Barlow" panose="00000500000000000000" pitchFamily="2" charset="0"/>
              <a:ea typeface="Barlow Bold"/>
              <a:cs typeface="Barlow Bold"/>
              <a:sym typeface="Barlow Bold"/>
            </a:endParaRPr>
          </a:p>
          <a:p>
            <a:pPr marL="943451" lvl="1" indent="-571500">
              <a:lnSpc>
                <a:spcPts val="4320"/>
              </a:lnSpc>
              <a:buFont typeface="Arial" panose="020B0604020202020204" pitchFamily="34" charset="0"/>
              <a:buChar char="•"/>
            </a:pPr>
            <a:r>
              <a:rPr lang="en-US" sz="3200" spc="-60" dirty="0">
                <a:solidFill>
                  <a:srgbClr val="111111"/>
                </a:solidFill>
                <a:latin typeface="Barlow" panose="00000500000000000000" pitchFamily="2" charset="0"/>
                <a:ea typeface="Barlow Bold"/>
                <a:cs typeface="Barlow Bold"/>
                <a:sym typeface="Barlow Bold"/>
              </a:rPr>
              <a:t>Governance: </a:t>
            </a:r>
            <a:r>
              <a:rPr lang="nl-NL" sz="3200" spc="-60" dirty="0">
                <a:solidFill>
                  <a:srgbClr val="111111"/>
                </a:solidFill>
                <a:latin typeface="Barlow" panose="00000500000000000000" pitchFamily="2" charset="0"/>
                <a:ea typeface="Barlow Bold"/>
                <a:cs typeface="Barlow Bold"/>
                <a:sym typeface="Barlow Bold"/>
              </a:rPr>
              <a:t>m</a:t>
            </a:r>
            <a:r>
              <a:rPr lang="nl-NL" sz="3200" spc="-60" dirty="0">
                <a:solidFill>
                  <a:srgbClr val="111111"/>
                </a:solidFill>
                <a:latin typeface="Barlow" panose="00000500000000000000" pitchFamily="2" charset="0"/>
              </a:rPr>
              <a:t>aandelijkse </a:t>
            </a:r>
            <a:r>
              <a:rPr lang="nl-NL" sz="3200" spc="-60" dirty="0" err="1">
                <a:solidFill>
                  <a:srgbClr val="111111"/>
                </a:solidFill>
                <a:latin typeface="Barlow" panose="00000500000000000000" pitchFamily="2" charset="0"/>
              </a:rPr>
              <a:t>MarCom</a:t>
            </a:r>
            <a:r>
              <a:rPr lang="nl-NL" sz="3200" spc="-60" dirty="0">
                <a:solidFill>
                  <a:srgbClr val="111111"/>
                </a:solidFill>
                <a:latin typeface="Barlow" panose="00000500000000000000" pitchFamily="2" charset="0"/>
              </a:rPr>
              <a:t> call en kwartaal “</a:t>
            </a:r>
            <a:r>
              <a:rPr lang="nl-NL" sz="3200" spc="-60" dirty="0" err="1">
                <a:solidFill>
                  <a:srgbClr val="111111"/>
                </a:solidFill>
                <a:latin typeface="Barlow" panose="00000500000000000000" pitchFamily="2" charset="0"/>
              </a:rPr>
              <a:t>Learn</a:t>
            </a:r>
            <a:r>
              <a:rPr lang="nl-NL" sz="3200" spc="-60" dirty="0">
                <a:solidFill>
                  <a:srgbClr val="111111"/>
                </a:solidFill>
                <a:latin typeface="Barlow" panose="00000500000000000000" pitchFamily="2" charset="0"/>
              </a:rPr>
              <a:t> &amp; Share” voor kennisdeling, best </a:t>
            </a:r>
            <a:r>
              <a:rPr lang="nl-NL" sz="3200" spc="-60" dirty="0" err="1">
                <a:solidFill>
                  <a:srgbClr val="111111"/>
                </a:solidFill>
                <a:latin typeface="Barlow" panose="00000500000000000000" pitchFamily="2" charset="0"/>
              </a:rPr>
              <a:t>practices</a:t>
            </a:r>
            <a:r>
              <a:rPr lang="nl-NL" sz="3200" spc="-60" dirty="0">
                <a:solidFill>
                  <a:srgbClr val="111111"/>
                </a:solidFill>
                <a:latin typeface="Barlow" panose="00000500000000000000" pitchFamily="2" charset="0"/>
              </a:rPr>
              <a:t> en onderlinge verbinding.</a:t>
            </a:r>
          </a:p>
          <a:p>
            <a:pPr marL="943451" lvl="1" indent="-571500">
              <a:lnSpc>
                <a:spcPts val="4320"/>
              </a:lnSpc>
              <a:buFont typeface="Arial" panose="020B0604020202020204" pitchFamily="34" charset="0"/>
              <a:buChar char="•"/>
            </a:pPr>
            <a:endParaRPr lang="en-US" sz="3200" spc="-60" dirty="0">
              <a:solidFill>
                <a:srgbClr val="111111"/>
              </a:solidFill>
              <a:latin typeface="Barlow" panose="00000500000000000000" pitchFamily="2" charset="0"/>
              <a:ea typeface="Barlow Bold"/>
              <a:cs typeface="Barlow Bold"/>
              <a:sym typeface="Barlow Bold"/>
            </a:endParaRPr>
          </a:p>
          <a:p>
            <a:pPr marL="1201102" lvl="2" indent="-371951">
              <a:lnSpc>
                <a:spcPts val="4320"/>
              </a:lnSpc>
            </a:pPr>
            <a:endParaRPr lang="en-US" sz="3200" spc="-60" dirty="0">
              <a:solidFill>
                <a:srgbClr val="111111"/>
              </a:solidFill>
              <a:latin typeface="Barlow" panose="00000500000000000000" pitchFamily="2" charset="0"/>
              <a:ea typeface="Barlow Bold"/>
              <a:cs typeface="Barlow Bold"/>
              <a:sym typeface="Barlow Bold"/>
            </a:endParaRPr>
          </a:p>
          <a:p>
            <a:pPr marL="464939" lvl="1" indent="-232470" algn="l">
              <a:lnSpc>
                <a:spcPts val="2700"/>
              </a:lnSpc>
            </a:pPr>
            <a:endParaRPr lang="en-US" sz="3600" b="1" spc="-60" dirty="0">
              <a:solidFill>
                <a:srgbClr val="111111"/>
              </a:solidFill>
              <a:latin typeface="Barlow Bold"/>
              <a:ea typeface="Barlow Bold"/>
              <a:cs typeface="Barlow Bold"/>
              <a:sym typeface="Barlow Bold"/>
            </a:endParaRPr>
          </a:p>
          <a:p>
            <a:pPr marL="743902" lvl="1" indent="-371951" algn="l">
              <a:lnSpc>
                <a:spcPts val="4320"/>
              </a:lnSpc>
            </a:pPr>
            <a:endParaRPr lang="en-US" sz="3600" b="1" spc="-60" dirty="0">
              <a:solidFill>
                <a:srgbClr val="111111"/>
              </a:solidFill>
              <a:latin typeface="Barlow Bold"/>
              <a:ea typeface="Barlow Bold"/>
              <a:cs typeface="Barlow Bold"/>
              <a:sym typeface="Barlow Bold"/>
            </a:endParaRPr>
          </a:p>
          <a:p>
            <a:pPr marL="743902" lvl="1" indent="-371951" algn="l">
              <a:lnSpc>
                <a:spcPts val="3888"/>
              </a:lnSpc>
            </a:pPr>
            <a:endParaRPr lang="en-US" sz="3600" b="1" spc="-60" dirty="0">
              <a:solidFill>
                <a:srgbClr val="111111"/>
              </a:solidFill>
              <a:latin typeface="Barlow Bold"/>
              <a:ea typeface="Barlow Bold"/>
              <a:cs typeface="Barlow Bold"/>
              <a:sym typeface="Barlow Bold"/>
            </a:endParaRPr>
          </a:p>
          <a:p>
            <a:pPr marL="743902" lvl="1" indent="-371951" algn="l">
              <a:lnSpc>
                <a:spcPts val="3888"/>
              </a:lnSpc>
            </a:pPr>
            <a:endParaRPr lang="en-US" sz="3600" b="1" spc="-60" dirty="0">
              <a:solidFill>
                <a:srgbClr val="111111"/>
              </a:solidFill>
              <a:latin typeface="Barlow Bold"/>
              <a:ea typeface="Barlow Bold"/>
              <a:cs typeface="Barlow Bold"/>
              <a:sym typeface="Barlow Bold"/>
            </a:endParaRPr>
          </a:p>
          <a:p>
            <a:pPr marL="743902" lvl="1" indent="-371951" algn="l">
              <a:lnSpc>
                <a:spcPts val="3888"/>
              </a:lnSpc>
            </a:pPr>
            <a:endParaRPr lang="en-US" sz="3600" b="1" spc="-60" dirty="0">
              <a:solidFill>
                <a:srgbClr val="111111"/>
              </a:solidFill>
              <a:latin typeface="Barlow Bold"/>
              <a:ea typeface="Barlow Bold"/>
              <a:cs typeface="Barlow Bold"/>
              <a:sym typeface="Barlow Bold"/>
            </a:endParaRPr>
          </a:p>
          <a:p>
            <a:pPr marL="743902" lvl="1" indent="-371951" algn="l">
              <a:lnSpc>
                <a:spcPts val="3888"/>
              </a:lnSpc>
            </a:pPr>
            <a:endParaRPr lang="en-US" sz="3600" b="1" spc="-60" dirty="0">
              <a:solidFill>
                <a:srgbClr val="111111"/>
              </a:solidFill>
              <a:latin typeface="Barlow Bold"/>
              <a:ea typeface="Barlow Bold"/>
              <a:cs typeface="Barlow Bold"/>
              <a:sym typeface="Barlow Bold"/>
            </a:endParaRPr>
          </a:p>
        </p:txBody>
      </p:sp>
      <p:grpSp>
        <p:nvGrpSpPr>
          <p:cNvPr id="6" name="Group 6">
            <a:extLst>
              <a:ext uri="{FF2B5EF4-FFF2-40B4-BE49-F238E27FC236}">
                <a16:creationId xmlns:a16="http://schemas.microsoft.com/office/drawing/2014/main" id="{E770B2B0-918C-F4DF-C889-6DDFD0D28DAA}"/>
              </a:ext>
            </a:extLst>
          </p:cNvPr>
          <p:cNvGrpSpPr/>
          <p:nvPr/>
        </p:nvGrpSpPr>
        <p:grpSpPr>
          <a:xfrm>
            <a:off x="9144000" y="0"/>
            <a:ext cx="9144000" cy="10287000"/>
            <a:chOff x="0" y="0"/>
            <a:chExt cx="12192000" cy="13716000"/>
          </a:xfrm>
        </p:grpSpPr>
        <p:sp>
          <p:nvSpPr>
            <p:cNvPr id="7" name="Freeform 7">
              <a:extLst>
                <a:ext uri="{FF2B5EF4-FFF2-40B4-BE49-F238E27FC236}">
                  <a16:creationId xmlns:a16="http://schemas.microsoft.com/office/drawing/2014/main" id="{5E74305C-9678-60B5-A827-5449490CEFA8}"/>
                </a:ext>
              </a:extLst>
            </p:cNvPr>
            <p:cNvSpPr/>
            <p:nvPr/>
          </p:nvSpPr>
          <p:spPr>
            <a:xfrm>
              <a:off x="0" y="0"/>
              <a:ext cx="12192000" cy="13716000"/>
            </a:xfrm>
            <a:custGeom>
              <a:avLst/>
              <a:gdLst/>
              <a:ahLst/>
              <a:cxnLst/>
              <a:rect l="l" t="t" r="r" b="b"/>
              <a:pathLst>
                <a:path w="12192000" h="13716000">
                  <a:moveTo>
                    <a:pt x="0" y="0"/>
                  </a:moveTo>
                  <a:lnTo>
                    <a:pt x="12192000" y="0"/>
                  </a:lnTo>
                  <a:lnTo>
                    <a:pt x="12192000" y="13716000"/>
                  </a:lnTo>
                  <a:lnTo>
                    <a:pt x="0" y="13716000"/>
                  </a:lnTo>
                  <a:close/>
                </a:path>
              </a:pathLst>
            </a:custGeom>
            <a:solidFill>
              <a:srgbClr val="EE1000"/>
            </a:solidFill>
          </p:spPr>
          <p:txBody>
            <a:bodyPr/>
            <a:lstStyle/>
            <a:p>
              <a:endParaRPr lang="en-US"/>
            </a:p>
          </p:txBody>
        </p:sp>
      </p:grpSp>
      <p:sp>
        <p:nvSpPr>
          <p:cNvPr id="8" name="TextBox 8">
            <a:extLst>
              <a:ext uri="{FF2B5EF4-FFF2-40B4-BE49-F238E27FC236}">
                <a16:creationId xmlns:a16="http://schemas.microsoft.com/office/drawing/2014/main" id="{4D39B655-1702-5ACC-2F8C-07C4D1F5F8C7}"/>
              </a:ext>
            </a:extLst>
          </p:cNvPr>
          <p:cNvSpPr txBox="1"/>
          <p:nvPr/>
        </p:nvSpPr>
        <p:spPr>
          <a:xfrm>
            <a:off x="9395384" y="438655"/>
            <a:ext cx="8330413" cy="743793"/>
          </a:xfrm>
          <a:prstGeom prst="rect">
            <a:avLst/>
          </a:prstGeom>
        </p:spPr>
        <p:txBody>
          <a:bodyPr lIns="0" tIns="0" rIns="0" bIns="0" rtlCol="0" anchor="t">
            <a:spAutoFit/>
          </a:bodyPr>
          <a:lstStyle/>
          <a:p>
            <a:pPr algn="l">
              <a:lnSpc>
                <a:spcPts val="5832"/>
              </a:lnSpc>
            </a:pPr>
            <a:r>
              <a:rPr lang="en-US" sz="5400" spc="-225" dirty="0">
                <a:solidFill>
                  <a:srgbClr val="FFFFFF"/>
                </a:solidFill>
                <a:latin typeface="Barlow Condensed"/>
                <a:ea typeface="Barlow Condensed"/>
                <a:cs typeface="Barlow Condensed"/>
                <a:sym typeface="Barlow Condensed"/>
              </a:rPr>
              <a:t>TIMELINE 26</a:t>
            </a:r>
          </a:p>
        </p:txBody>
      </p:sp>
      <p:sp>
        <p:nvSpPr>
          <p:cNvPr id="9" name="TextBox 9">
            <a:extLst>
              <a:ext uri="{FF2B5EF4-FFF2-40B4-BE49-F238E27FC236}">
                <a16:creationId xmlns:a16="http://schemas.microsoft.com/office/drawing/2014/main" id="{B6014869-178B-1488-B00E-2062CACA664F}"/>
              </a:ext>
            </a:extLst>
          </p:cNvPr>
          <p:cNvSpPr txBox="1"/>
          <p:nvPr/>
        </p:nvSpPr>
        <p:spPr>
          <a:xfrm>
            <a:off x="9395384" y="1695079"/>
            <a:ext cx="8070914" cy="8412559"/>
          </a:xfrm>
          <a:prstGeom prst="rect">
            <a:avLst/>
          </a:prstGeom>
        </p:spPr>
        <p:txBody>
          <a:bodyPr lIns="0" tIns="0" rIns="0" bIns="0" rtlCol="0" anchor="t">
            <a:spAutoFit/>
          </a:bodyPr>
          <a:lstStyle/>
          <a:p>
            <a:pPr marL="943451" lvl="1" indent="-571500" algn="l">
              <a:lnSpc>
                <a:spcPts val="4320"/>
              </a:lnSpc>
              <a:buFont typeface="Arial" panose="020B0604020202020204" pitchFamily="34" charset="0"/>
              <a:buChar char="•"/>
            </a:pPr>
            <a:r>
              <a:rPr lang="en-US" sz="3600" b="1" spc="-60" dirty="0">
                <a:solidFill>
                  <a:srgbClr val="FFFFFF"/>
                </a:solidFill>
                <a:latin typeface="Barlow Bold"/>
                <a:ea typeface="Barlow Bold"/>
                <a:cs typeface="Barlow Bold"/>
                <a:sym typeface="Barlow Bold"/>
              </a:rPr>
              <a:t>Q1/Q2 launch en </a:t>
            </a:r>
            <a:r>
              <a:rPr lang="en-US" sz="3600" b="1" spc="-60" dirty="0" err="1">
                <a:solidFill>
                  <a:srgbClr val="FFFFFF"/>
                </a:solidFill>
                <a:latin typeface="Barlow Bold"/>
                <a:ea typeface="Barlow Bold"/>
                <a:cs typeface="Barlow Bold"/>
                <a:sym typeface="Barlow Bold"/>
              </a:rPr>
              <a:t>activatie</a:t>
            </a:r>
            <a:r>
              <a:rPr lang="en-US" sz="3600" b="1" spc="-60" dirty="0">
                <a:solidFill>
                  <a:srgbClr val="FFFFFF"/>
                </a:solidFill>
                <a:latin typeface="Barlow Bold"/>
                <a:ea typeface="Barlow Bold"/>
                <a:cs typeface="Barlow Bold"/>
                <a:sym typeface="Barlow Bold"/>
              </a:rPr>
              <a:t> </a:t>
            </a:r>
          </a:p>
          <a:p>
            <a:pPr marL="1400651" lvl="2" indent="-571500">
              <a:lnSpc>
                <a:spcPts val="4320"/>
              </a:lnSpc>
              <a:buFont typeface="Arial" panose="020B0604020202020204" pitchFamily="34" charset="0"/>
              <a:buChar char="•"/>
            </a:pPr>
            <a:r>
              <a:rPr lang="en-US" sz="3600" b="1" spc="-60" dirty="0">
                <a:solidFill>
                  <a:srgbClr val="FFFFFF"/>
                </a:solidFill>
                <a:latin typeface="Barlow Bold"/>
                <a:ea typeface="Barlow Bold"/>
                <a:cs typeface="Barlow Bold"/>
                <a:sym typeface="Barlow Bold"/>
              </a:rPr>
              <a:t>Live light </a:t>
            </a:r>
            <a:r>
              <a:rPr lang="en-US" sz="3600" b="1" spc="-60" dirty="0" err="1">
                <a:solidFill>
                  <a:srgbClr val="FFFFFF"/>
                </a:solidFill>
                <a:latin typeface="Barlow Bold"/>
                <a:ea typeface="Barlow Bold"/>
                <a:cs typeface="Barlow Bold"/>
                <a:sym typeface="Barlow Bold"/>
              </a:rPr>
              <a:t>voor</a:t>
            </a:r>
            <a:r>
              <a:rPr lang="en-US" sz="3600" b="1" spc="-60" dirty="0">
                <a:solidFill>
                  <a:srgbClr val="FFFFFF"/>
                </a:solidFill>
                <a:latin typeface="Barlow Bold"/>
                <a:ea typeface="Barlow Bold"/>
                <a:cs typeface="Barlow Bold"/>
                <a:sym typeface="Barlow Bold"/>
              </a:rPr>
              <a:t> 4 </a:t>
            </a:r>
            <a:r>
              <a:rPr lang="en-US" sz="3600" b="1" spc="-60" dirty="0" err="1">
                <a:solidFill>
                  <a:srgbClr val="FFFFFF"/>
                </a:solidFill>
                <a:latin typeface="Barlow Bold"/>
                <a:ea typeface="Barlow Bold"/>
                <a:cs typeface="Barlow Bold"/>
                <a:sym typeface="Barlow Bold"/>
              </a:rPr>
              <a:t>juni</a:t>
            </a:r>
            <a:endParaRPr lang="en-US" sz="3600" b="1" spc="-60" dirty="0">
              <a:solidFill>
                <a:srgbClr val="FFFFFF"/>
              </a:solidFill>
              <a:latin typeface="Barlow Bold"/>
              <a:ea typeface="Barlow Bold"/>
              <a:cs typeface="Barlow Bold"/>
              <a:sym typeface="Barlow Bold"/>
            </a:endParaRPr>
          </a:p>
          <a:p>
            <a:pPr marL="1400651" lvl="2" indent="-571500">
              <a:lnSpc>
                <a:spcPts val="4320"/>
              </a:lnSpc>
              <a:buFont typeface="Arial" panose="020B0604020202020204" pitchFamily="34" charset="0"/>
              <a:buChar char="•"/>
            </a:pPr>
            <a:r>
              <a:rPr lang="en-US" sz="3600" b="1" spc="-60" dirty="0" err="1">
                <a:solidFill>
                  <a:srgbClr val="FFFFFF"/>
                </a:solidFill>
                <a:latin typeface="Barlow Bold"/>
                <a:ea typeface="Barlow Bold"/>
                <a:cs typeface="Barlow Bold"/>
                <a:sym typeface="Barlow Bold"/>
              </a:rPr>
              <a:t>Volledige</a:t>
            </a:r>
            <a:r>
              <a:rPr lang="en-US" sz="3600" b="1" spc="-60" dirty="0">
                <a:solidFill>
                  <a:srgbClr val="FFFFFF"/>
                </a:solidFill>
                <a:latin typeface="Barlow Bold"/>
                <a:ea typeface="Barlow Bold"/>
                <a:cs typeface="Barlow Bold"/>
                <a:sym typeface="Barlow Bold"/>
              </a:rPr>
              <a:t> rebranding </a:t>
            </a:r>
            <a:r>
              <a:rPr lang="en-US" sz="3600" b="1" spc="-60" dirty="0" err="1">
                <a:solidFill>
                  <a:srgbClr val="FFFFFF"/>
                </a:solidFill>
                <a:latin typeface="Barlow Bold"/>
                <a:ea typeface="Barlow Bold"/>
                <a:cs typeface="Barlow Bold"/>
                <a:sym typeface="Barlow Bold"/>
              </a:rPr>
              <a:t>voor</a:t>
            </a:r>
            <a:r>
              <a:rPr lang="en-US" sz="3600" b="1" spc="-60" dirty="0">
                <a:solidFill>
                  <a:srgbClr val="FFFFFF"/>
                </a:solidFill>
                <a:latin typeface="Barlow Bold"/>
                <a:ea typeface="Barlow Bold"/>
                <a:cs typeface="Barlow Bold"/>
                <a:sym typeface="Barlow Bold"/>
              </a:rPr>
              <a:t> 1 </a:t>
            </a:r>
            <a:r>
              <a:rPr lang="en-US" sz="3600" b="1" spc="-60" dirty="0" err="1">
                <a:solidFill>
                  <a:srgbClr val="FFFFFF"/>
                </a:solidFill>
                <a:latin typeface="Barlow Bold"/>
                <a:ea typeface="Barlow Bold"/>
                <a:cs typeface="Barlow Bold"/>
                <a:sym typeface="Barlow Bold"/>
              </a:rPr>
              <a:t>januari</a:t>
            </a:r>
            <a:r>
              <a:rPr lang="en-US" sz="3600" b="1" spc="-60" dirty="0">
                <a:solidFill>
                  <a:srgbClr val="FFFFFF"/>
                </a:solidFill>
                <a:latin typeface="Barlow Bold"/>
                <a:ea typeface="Barlow Bold"/>
                <a:cs typeface="Barlow Bold"/>
                <a:sym typeface="Barlow Bold"/>
              </a:rPr>
              <a:t> 2027</a:t>
            </a:r>
          </a:p>
          <a:p>
            <a:pPr marL="943451" lvl="1" indent="-571500">
              <a:lnSpc>
                <a:spcPts val="4320"/>
              </a:lnSpc>
              <a:buFont typeface="Arial" panose="020B0604020202020204" pitchFamily="34" charset="0"/>
              <a:buChar char="•"/>
            </a:pPr>
            <a:endParaRPr lang="en-US" sz="3600" b="1" spc="-60" dirty="0">
              <a:solidFill>
                <a:srgbClr val="FFFFFF"/>
              </a:solidFill>
              <a:latin typeface="Barlow Bold"/>
              <a:ea typeface="Barlow Bold"/>
              <a:cs typeface="Barlow Bold"/>
              <a:sym typeface="Barlow Bold"/>
            </a:endParaRPr>
          </a:p>
          <a:p>
            <a:pPr marL="943451" lvl="1" indent="-571500">
              <a:lnSpc>
                <a:spcPts val="4320"/>
              </a:lnSpc>
              <a:buFont typeface="Arial" panose="020B0604020202020204" pitchFamily="34" charset="0"/>
              <a:buChar char="•"/>
            </a:pPr>
            <a:endParaRPr lang="en-US" sz="3600" b="1" spc="-60" dirty="0">
              <a:solidFill>
                <a:srgbClr val="FFFFFF"/>
              </a:solidFill>
              <a:latin typeface="Barlow Bold"/>
              <a:ea typeface="Barlow Bold"/>
              <a:cs typeface="Barlow Bold"/>
              <a:sym typeface="Barlow Bold"/>
            </a:endParaRPr>
          </a:p>
          <a:p>
            <a:pPr marL="943451" lvl="1" indent="-571500">
              <a:lnSpc>
                <a:spcPts val="4320"/>
              </a:lnSpc>
              <a:buFont typeface="Arial" panose="020B0604020202020204" pitchFamily="34" charset="0"/>
              <a:buChar char="•"/>
            </a:pPr>
            <a:endParaRPr lang="en-US" sz="3600" b="1" spc="-60" dirty="0">
              <a:solidFill>
                <a:srgbClr val="FFFFFF"/>
              </a:solidFill>
              <a:latin typeface="Barlow Bold"/>
              <a:ea typeface="Barlow Bold"/>
              <a:cs typeface="Barlow Bold"/>
              <a:sym typeface="Barlow Bold"/>
            </a:endParaRPr>
          </a:p>
          <a:p>
            <a:pPr marL="943451" lvl="1" indent="-571500">
              <a:lnSpc>
                <a:spcPts val="4320"/>
              </a:lnSpc>
              <a:buFont typeface="Arial" panose="020B0604020202020204" pitchFamily="34" charset="0"/>
              <a:buChar char="•"/>
            </a:pPr>
            <a:r>
              <a:rPr lang="en-US" sz="3600" b="1" spc="-60" dirty="0">
                <a:solidFill>
                  <a:srgbClr val="FFFFFF"/>
                </a:solidFill>
                <a:latin typeface="Barlow Bold"/>
                <a:ea typeface="Barlow Bold"/>
                <a:cs typeface="Barlow Bold"/>
                <a:sym typeface="Barlow Bold"/>
              </a:rPr>
              <a:t>Q3 Website &amp; partnerships</a:t>
            </a:r>
          </a:p>
          <a:p>
            <a:pPr marL="943451" lvl="1" indent="-571500">
              <a:lnSpc>
                <a:spcPts val="4320"/>
              </a:lnSpc>
              <a:buFont typeface="Arial" panose="020B0604020202020204" pitchFamily="34" charset="0"/>
              <a:buChar char="•"/>
            </a:pPr>
            <a:r>
              <a:rPr lang="en-US" sz="3600" b="1" spc="-60" dirty="0">
                <a:solidFill>
                  <a:srgbClr val="FFFFFF"/>
                </a:solidFill>
                <a:latin typeface="Barlow Bold"/>
                <a:ea typeface="Barlow Bold"/>
                <a:cs typeface="Barlow Bold"/>
                <a:sym typeface="Barlow Bold"/>
              </a:rPr>
              <a:t>Q4 </a:t>
            </a:r>
            <a:r>
              <a:rPr lang="en-US" sz="3600" b="1" spc="-60" dirty="0" err="1">
                <a:solidFill>
                  <a:srgbClr val="FFFFFF"/>
                </a:solidFill>
                <a:latin typeface="Barlow Bold"/>
                <a:ea typeface="Barlow Bold"/>
                <a:cs typeface="Barlow Bold"/>
                <a:sym typeface="Barlow Bold"/>
              </a:rPr>
              <a:t>Fondsaanvragen&amp;plan</a:t>
            </a:r>
            <a:r>
              <a:rPr lang="en-US" sz="3600" b="1" spc="-60" dirty="0">
                <a:solidFill>
                  <a:srgbClr val="FFFFFF"/>
                </a:solidFill>
                <a:latin typeface="Barlow Bold"/>
                <a:ea typeface="Barlow Bold"/>
                <a:cs typeface="Barlow Bold"/>
                <a:sym typeface="Barlow Bold"/>
              </a:rPr>
              <a:t> 2027</a:t>
            </a:r>
          </a:p>
          <a:p>
            <a:pPr marL="743902" lvl="1" indent="-371951" algn="l">
              <a:lnSpc>
                <a:spcPts val="4320"/>
              </a:lnSpc>
            </a:pPr>
            <a:endParaRPr lang="en-US" sz="3600" b="1" spc="-60" dirty="0">
              <a:solidFill>
                <a:srgbClr val="FFFFFF"/>
              </a:solidFill>
              <a:latin typeface="Barlow Bold"/>
              <a:ea typeface="Barlow Bold"/>
              <a:cs typeface="Barlow Bold"/>
              <a:sym typeface="Barlow Bold"/>
            </a:endParaRPr>
          </a:p>
          <a:p>
            <a:pPr marL="464939" lvl="1" indent="-232470" algn="l">
              <a:lnSpc>
                <a:spcPts val="2700"/>
              </a:lnSpc>
            </a:pPr>
            <a:endParaRPr lang="en-US" sz="3600" b="1" spc="-60" dirty="0">
              <a:solidFill>
                <a:srgbClr val="FFFFFF"/>
              </a:solidFill>
              <a:latin typeface="Barlow Bold"/>
              <a:ea typeface="Barlow Bold"/>
              <a:cs typeface="Barlow Bold"/>
              <a:sym typeface="Barlow Bold"/>
            </a:endParaRPr>
          </a:p>
          <a:p>
            <a:pPr marL="743902" lvl="1" indent="-371951" algn="l">
              <a:lnSpc>
                <a:spcPts val="4320"/>
              </a:lnSpc>
            </a:pPr>
            <a:endParaRPr lang="en-US" sz="3600" b="1" spc="-60" dirty="0">
              <a:solidFill>
                <a:srgbClr val="FFFFFF"/>
              </a:solidFill>
              <a:latin typeface="Barlow Bold"/>
              <a:ea typeface="Barlow Bold"/>
              <a:cs typeface="Barlow Bold"/>
              <a:sym typeface="Barlow Bold"/>
            </a:endParaRPr>
          </a:p>
          <a:p>
            <a:pPr marL="743902" lvl="1" indent="-371951" algn="l">
              <a:lnSpc>
                <a:spcPts val="3888"/>
              </a:lnSpc>
            </a:pPr>
            <a:endParaRPr lang="en-US" sz="3600" b="1" spc="-60" dirty="0">
              <a:solidFill>
                <a:srgbClr val="FFFFFF"/>
              </a:solidFill>
              <a:latin typeface="Barlow Bold"/>
              <a:ea typeface="Barlow Bold"/>
              <a:cs typeface="Barlow Bold"/>
              <a:sym typeface="Barlow Bold"/>
            </a:endParaRPr>
          </a:p>
          <a:p>
            <a:pPr marL="743902" lvl="1" indent="-371951" algn="l">
              <a:lnSpc>
                <a:spcPts val="3888"/>
              </a:lnSpc>
            </a:pPr>
            <a:endParaRPr lang="en-US" sz="3600" b="1" spc="-60" dirty="0">
              <a:solidFill>
                <a:srgbClr val="FFFFFF"/>
              </a:solidFill>
              <a:latin typeface="Barlow Bold"/>
              <a:ea typeface="Barlow Bold"/>
              <a:cs typeface="Barlow Bold"/>
              <a:sym typeface="Barlow Bold"/>
            </a:endParaRPr>
          </a:p>
          <a:p>
            <a:pPr marL="743902" lvl="1" indent="-371951" algn="l">
              <a:lnSpc>
                <a:spcPts val="3888"/>
              </a:lnSpc>
            </a:pPr>
            <a:endParaRPr lang="en-US" sz="3600" b="1" spc="-60" dirty="0">
              <a:solidFill>
                <a:srgbClr val="FFFFFF"/>
              </a:solidFill>
              <a:latin typeface="Barlow Bold"/>
              <a:ea typeface="Barlow Bold"/>
              <a:cs typeface="Barlow Bold"/>
              <a:sym typeface="Barlow Bold"/>
            </a:endParaRPr>
          </a:p>
          <a:p>
            <a:pPr marL="743902" lvl="1" indent="-371951" algn="l">
              <a:lnSpc>
                <a:spcPts val="3888"/>
              </a:lnSpc>
            </a:pPr>
            <a:endParaRPr lang="en-US" sz="3600" b="1" spc="-60" dirty="0">
              <a:solidFill>
                <a:srgbClr val="FFFFFF"/>
              </a:solidFill>
              <a:latin typeface="Barlow Bold"/>
              <a:ea typeface="Barlow Bold"/>
              <a:cs typeface="Barlow Bold"/>
              <a:sym typeface="Barlow Bold"/>
            </a:endParaRPr>
          </a:p>
        </p:txBody>
      </p:sp>
    </p:spTree>
    <p:extLst>
      <p:ext uri="{BB962C8B-B14F-4D97-AF65-F5344CB8AC3E}">
        <p14:creationId xmlns:p14="http://schemas.microsoft.com/office/powerpoint/2010/main" val="3461859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60046"/>
        </a:solidFill>
        <a:effectLst/>
      </p:bgPr>
    </p:bg>
    <p:spTree>
      <p:nvGrpSpPr>
        <p:cNvPr id="1" name=""/>
        <p:cNvGrpSpPr/>
        <p:nvPr/>
      </p:nvGrpSpPr>
      <p:grpSpPr>
        <a:xfrm>
          <a:off x="0" y="0"/>
          <a:ext cx="0" cy="0"/>
          <a:chOff x="0" y="0"/>
          <a:chExt cx="0" cy="0"/>
        </a:xfrm>
      </p:grpSpPr>
      <p:sp>
        <p:nvSpPr>
          <p:cNvPr id="2" name="TextBox 2"/>
          <p:cNvSpPr txBox="1"/>
          <p:nvPr/>
        </p:nvSpPr>
        <p:spPr>
          <a:xfrm>
            <a:off x="564832" y="1130008"/>
            <a:ext cx="10991631" cy="3667671"/>
          </a:xfrm>
          <a:prstGeom prst="rect">
            <a:avLst/>
          </a:prstGeom>
        </p:spPr>
        <p:txBody>
          <a:bodyPr lIns="0" tIns="0" rIns="0" bIns="0" rtlCol="0" anchor="t">
            <a:spAutoFit/>
          </a:bodyPr>
          <a:lstStyle/>
          <a:p>
            <a:pPr algn="l">
              <a:lnSpc>
                <a:spcPts val="14256"/>
              </a:lnSpc>
            </a:pPr>
            <a:r>
              <a:rPr lang="en-US" sz="13200" b="1" spc="-225" dirty="0">
                <a:solidFill>
                  <a:srgbClr val="FFFFFF"/>
                </a:solidFill>
                <a:latin typeface="Barlow Condensed Bold"/>
                <a:ea typeface="Barlow Condensed Bold"/>
                <a:cs typeface="Barlow Condensed Bold"/>
                <a:sym typeface="Barlow Condensed Bold"/>
              </a:rPr>
              <a:t>Appendix 1:</a:t>
            </a:r>
          </a:p>
          <a:p>
            <a:pPr algn="l">
              <a:lnSpc>
                <a:spcPts val="14256"/>
              </a:lnSpc>
            </a:pPr>
            <a:r>
              <a:rPr lang="en-US" sz="13200" b="1" spc="-225" dirty="0" err="1">
                <a:solidFill>
                  <a:srgbClr val="FFFFFF"/>
                </a:solidFill>
                <a:latin typeface="Barlow Condensed Bold"/>
                <a:ea typeface="Barlow Condensed Bold"/>
                <a:cs typeface="Barlow Condensed Bold"/>
                <a:sym typeface="Barlow Condensed Bold"/>
              </a:rPr>
              <a:t>Doelgroepen</a:t>
            </a:r>
            <a:endParaRPr lang="en-US" sz="13200" b="1" spc="-225" dirty="0">
              <a:solidFill>
                <a:srgbClr val="FFFFFF"/>
              </a:solidFill>
              <a:latin typeface="Barlow Condensed Bold"/>
              <a:ea typeface="Barlow Condensed Bold"/>
              <a:cs typeface="Barlow Condensed Bold"/>
              <a:sym typeface="Barlow Condensed Bold"/>
            </a:endParaRPr>
          </a:p>
        </p:txBody>
      </p:sp>
      <p:grpSp>
        <p:nvGrpSpPr>
          <p:cNvPr id="3" name="Group 3"/>
          <p:cNvGrpSpPr/>
          <p:nvPr/>
        </p:nvGrpSpPr>
        <p:grpSpPr>
          <a:xfrm>
            <a:off x="14165609" y="266424"/>
            <a:ext cx="3557559" cy="9754162"/>
            <a:chOff x="0" y="0"/>
            <a:chExt cx="4743412" cy="13005549"/>
          </a:xfrm>
        </p:grpSpPr>
        <p:sp>
          <p:nvSpPr>
            <p:cNvPr id="4" name="Freeform 4"/>
            <p:cNvSpPr/>
            <p:nvPr/>
          </p:nvSpPr>
          <p:spPr>
            <a:xfrm>
              <a:off x="0" y="0"/>
              <a:ext cx="4743450" cy="13005563"/>
            </a:xfrm>
            <a:custGeom>
              <a:avLst/>
              <a:gdLst/>
              <a:ahLst/>
              <a:cxnLst/>
              <a:rect l="l" t="t" r="r" b="b"/>
              <a:pathLst>
                <a:path w="4743450" h="13005563">
                  <a:moveTo>
                    <a:pt x="0" y="0"/>
                  </a:moveTo>
                  <a:lnTo>
                    <a:pt x="4743450" y="0"/>
                  </a:lnTo>
                  <a:lnTo>
                    <a:pt x="4743450" y="13005563"/>
                  </a:lnTo>
                  <a:lnTo>
                    <a:pt x="0" y="13005563"/>
                  </a:lnTo>
                  <a:lnTo>
                    <a:pt x="0" y="0"/>
                  </a:lnTo>
                  <a:close/>
                </a:path>
              </a:pathLst>
            </a:custGeom>
            <a:blipFill>
              <a:blip r:embed="rId2"/>
              <a:stretch>
                <a:fillRect l="-48338" t="-5371" r="-50791" b="-3298"/>
              </a:stretch>
            </a:blipFill>
          </p:spPr>
          <p:txBody>
            <a:bodyP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2333</Words>
  <Application>Microsoft Office PowerPoint</Application>
  <PresentationFormat>Custom</PresentationFormat>
  <Paragraphs>313</Paragraphs>
  <Slides>18</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Barlow</vt:lpstr>
      <vt:lpstr>Calibri</vt:lpstr>
      <vt:lpstr>Barlow Medium</vt:lpstr>
      <vt:lpstr>Arial</vt:lpstr>
      <vt:lpstr>Barlow Condensed Bold</vt:lpstr>
      <vt:lpstr>Barlow Condensed</vt:lpstr>
      <vt:lpstr>Barlow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DFS - Algemene PPT Template.pptx</dc:title>
  <dc:creator>van der Zwan, M.J. (Marianne)</dc:creator>
  <cp:lastModifiedBy>van der Zwan, M.J. (Marianne)</cp:lastModifiedBy>
  <cp:revision>3</cp:revision>
  <dcterms:created xsi:type="dcterms:W3CDTF">2006-08-16T00:00:00Z</dcterms:created>
  <dcterms:modified xsi:type="dcterms:W3CDTF">2026-04-15T16:20:20Z</dcterms:modified>
  <dc:identifier>DAHFhxQn5Gk</dc:identifier>
</cp:coreProperties>
</file>