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6" r:id="rId4"/>
    <p:sldId id="267" r:id="rId5"/>
    <p:sldId id="268" r:id="rId6"/>
    <p:sldId id="269" r:id="rId7"/>
    <p:sldId id="270" r:id="rId8"/>
    <p:sldId id="271" r:id="rId9"/>
    <p:sldId id="272" r:id="rId10"/>
    <p:sldId id="273" r:id="rId11"/>
    <p:sldId id="27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152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0CCF351-ACB8-42EC-BD7A-FDA6E7A6DDA0}" type="datetimeFigureOut">
              <a:rPr lang="nl-NL" smtClean="0"/>
              <a:t>10-3-2026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686A50-D6CA-4EDF-AD75-D4D94589ED7B}" type="slidenum">
              <a:rPr lang="nl-NL" smtClean="0"/>
              <a:t>‹nr.›</a:t>
            </a:fld>
            <a:endParaRPr lang="nl-NL"/>
          </a:p>
        </p:txBody>
      </p:sp>
    </p:spTree>
    <p:extLst>
      <p:ext uri="{BB962C8B-B14F-4D97-AF65-F5344CB8AC3E}">
        <p14:creationId xmlns:p14="http://schemas.microsoft.com/office/powerpoint/2010/main" val="136971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0CCF351-ACB8-42EC-BD7A-FDA6E7A6DDA0}" type="datetimeFigureOut">
              <a:rPr lang="nl-NL" smtClean="0"/>
              <a:t>10-3-2026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686A50-D6CA-4EDF-AD75-D4D94589ED7B}" type="slidenum">
              <a:rPr lang="nl-NL" smtClean="0"/>
              <a:t>‹nr.›</a:t>
            </a:fld>
            <a:endParaRPr lang="nl-NL"/>
          </a:p>
        </p:txBody>
      </p:sp>
    </p:spTree>
    <p:extLst>
      <p:ext uri="{BB962C8B-B14F-4D97-AF65-F5344CB8AC3E}">
        <p14:creationId xmlns:p14="http://schemas.microsoft.com/office/powerpoint/2010/main" val="1668803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0CCF351-ACB8-42EC-BD7A-FDA6E7A6DDA0}" type="datetimeFigureOut">
              <a:rPr lang="nl-NL" smtClean="0"/>
              <a:t>10-3-2026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686A50-D6CA-4EDF-AD75-D4D94589ED7B}" type="slidenum">
              <a:rPr lang="nl-NL" smtClean="0"/>
              <a:t>‹nr.›</a:t>
            </a:fld>
            <a:endParaRPr lang="nl-NL"/>
          </a:p>
        </p:txBody>
      </p:sp>
    </p:spTree>
    <p:extLst>
      <p:ext uri="{BB962C8B-B14F-4D97-AF65-F5344CB8AC3E}">
        <p14:creationId xmlns:p14="http://schemas.microsoft.com/office/powerpoint/2010/main" val="79079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0CCF351-ACB8-42EC-BD7A-FDA6E7A6DDA0}" type="datetimeFigureOut">
              <a:rPr lang="nl-NL" smtClean="0"/>
              <a:t>10-3-2026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686A50-D6CA-4EDF-AD75-D4D94589ED7B}" type="slidenum">
              <a:rPr lang="nl-NL" smtClean="0"/>
              <a:t>‹nr.›</a:t>
            </a:fld>
            <a:endParaRPr lang="nl-NL"/>
          </a:p>
        </p:txBody>
      </p:sp>
    </p:spTree>
    <p:extLst>
      <p:ext uri="{BB962C8B-B14F-4D97-AF65-F5344CB8AC3E}">
        <p14:creationId xmlns:p14="http://schemas.microsoft.com/office/powerpoint/2010/main" val="362889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0CCF351-ACB8-42EC-BD7A-FDA6E7A6DDA0}" type="datetimeFigureOut">
              <a:rPr lang="nl-NL" smtClean="0"/>
              <a:t>10-3-2026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D686A50-D6CA-4EDF-AD75-D4D94589ED7B}" type="slidenum">
              <a:rPr lang="nl-NL" smtClean="0"/>
              <a:t>‹nr.›</a:t>
            </a:fld>
            <a:endParaRPr lang="nl-NL"/>
          </a:p>
        </p:txBody>
      </p:sp>
    </p:spTree>
    <p:extLst>
      <p:ext uri="{BB962C8B-B14F-4D97-AF65-F5344CB8AC3E}">
        <p14:creationId xmlns:p14="http://schemas.microsoft.com/office/powerpoint/2010/main" val="186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0CCF351-ACB8-42EC-BD7A-FDA6E7A6DDA0}" type="datetimeFigureOut">
              <a:rPr lang="nl-NL" smtClean="0"/>
              <a:t>10-3-2026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D686A50-D6CA-4EDF-AD75-D4D94589ED7B}" type="slidenum">
              <a:rPr lang="nl-NL" smtClean="0"/>
              <a:t>‹nr.›</a:t>
            </a:fld>
            <a:endParaRPr lang="nl-NL"/>
          </a:p>
        </p:txBody>
      </p:sp>
    </p:spTree>
    <p:extLst>
      <p:ext uri="{BB962C8B-B14F-4D97-AF65-F5344CB8AC3E}">
        <p14:creationId xmlns:p14="http://schemas.microsoft.com/office/powerpoint/2010/main" val="78144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0CCF351-ACB8-42EC-BD7A-FDA6E7A6DDA0}" type="datetimeFigureOut">
              <a:rPr lang="nl-NL" smtClean="0"/>
              <a:t>10-3-2026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D686A50-D6CA-4EDF-AD75-D4D94589ED7B}" type="slidenum">
              <a:rPr lang="nl-NL" smtClean="0"/>
              <a:t>‹nr.›</a:t>
            </a:fld>
            <a:endParaRPr lang="nl-NL"/>
          </a:p>
        </p:txBody>
      </p:sp>
    </p:spTree>
    <p:extLst>
      <p:ext uri="{BB962C8B-B14F-4D97-AF65-F5344CB8AC3E}">
        <p14:creationId xmlns:p14="http://schemas.microsoft.com/office/powerpoint/2010/main" val="2915529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0CCF351-ACB8-42EC-BD7A-FDA6E7A6DDA0}" type="datetimeFigureOut">
              <a:rPr lang="nl-NL" smtClean="0"/>
              <a:t>10-3-2026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D686A50-D6CA-4EDF-AD75-D4D94589ED7B}" type="slidenum">
              <a:rPr lang="nl-NL" smtClean="0"/>
              <a:t>‹nr.›</a:t>
            </a:fld>
            <a:endParaRPr lang="nl-NL"/>
          </a:p>
        </p:txBody>
      </p:sp>
    </p:spTree>
    <p:extLst>
      <p:ext uri="{BB962C8B-B14F-4D97-AF65-F5344CB8AC3E}">
        <p14:creationId xmlns:p14="http://schemas.microsoft.com/office/powerpoint/2010/main" val="158419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CF351-ACB8-42EC-BD7A-FDA6E7A6DDA0}" type="datetimeFigureOut">
              <a:rPr lang="nl-NL" smtClean="0"/>
              <a:t>10-3-2026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D686A50-D6CA-4EDF-AD75-D4D94589ED7B}" type="slidenum">
              <a:rPr lang="nl-NL" smtClean="0"/>
              <a:t>‹nr.›</a:t>
            </a:fld>
            <a:endParaRPr lang="nl-NL"/>
          </a:p>
        </p:txBody>
      </p:sp>
    </p:spTree>
    <p:extLst>
      <p:ext uri="{BB962C8B-B14F-4D97-AF65-F5344CB8AC3E}">
        <p14:creationId xmlns:p14="http://schemas.microsoft.com/office/powerpoint/2010/main" val="863271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0CCF351-ACB8-42EC-BD7A-FDA6E7A6DDA0}" type="datetimeFigureOut">
              <a:rPr lang="nl-NL" smtClean="0"/>
              <a:t>10-3-2026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D686A50-D6CA-4EDF-AD75-D4D94589ED7B}" type="slidenum">
              <a:rPr lang="nl-NL" smtClean="0"/>
              <a:t>‹nr.›</a:t>
            </a:fld>
            <a:endParaRPr lang="nl-NL"/>
          </a:p>
        </p:txBody>
      </p:sp>
    </p:spTree>
    <p:extLst>
      <p:ext uri="{BB962C8B-B14F-4D97-AF65-F5344CB8AC3E}">
        <p14:creationId xmlns:p14="http://schemas.microsoft.com/office/powerpoint/2010/main" val="988892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0CCF351-ACB8-42EC-BD7A-FDA6E7A6DDA0}" type="datetimeFigureOut">
              <a:rPr lang="nl-NL" smtClean="0"/>
              <a:t>10-3-2026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D686A50-D6CA-4EDF-AD75-D4D94589ED7B}" type="slidenum">
              <a:rPr lang="nl-NL" smtClean="0"/>
              <a:t>‹nr.›</a:t>
            </a:fld>
            <a:endParaRPr lang="nl-NL"/>
          </a:p>
        </p:txBody>
      </p:sp>
    </p:spTree>
    <p:extLst>
      <p:ext uri="{BB962C8B-B14F-4D97-AF65-F5344CB8AC3E}">
        <p14:creationId xmlns:p14="http://schemas.microsoft.com/office/powerpoint/2010/main" val="86911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CF351-ACB8-42EC-BD7A-FDA6E7A6DDA0}" type="datetimeFigureOut">
              <a:rPr lang="nl-NL" smtClean="0"/>
              <a:t>10-3-2026</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86A50-D6CA-4EDF-AD75-D4D94589ED7B}" type="slidenum">
              <a:rPr lang="nl-NL" smtClean="0"/>
              <a:t>‹nr.›</a:t>
            </a:fld>
            <a:endParaRPr lang="nl-NL"/>
          </a:p>
        </p:txBody>
      </p:sp>
    </p:spTree>
    <p:extLst>
      <p:ext uri="{BB962C8B-B14F-4D97-AF65-F5344CB8AC3E}">
        <p14:creationId xmlns:p14="http://schemas.microsoft.com/office/powerpoint/2010/main" val="1455892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4D867001-ACE7-D8CD-755D-86E5B4C727A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594360" y="0"/>
            <a:ext cx="14113916" cy="6858000"/>
          </a:xfrm>
          <a:prstGeom prst="rect">
            <a:avLst/>
          </a:prstGeom>
        </p:spPr>
      </p:pic>
      <p:pic>
        <p:nvPicPr>
          <p:cNvPr id="19" name="Afbeelding 18">
            <a:extLst>
              <a:ext uri="{FF2B5EF4-FFF2-40B4-BE49-F238E27FC236}">
                <a16:creationId xmlns:a16="http://schemas.microsoft.com/office/drawing/2014/main" id="{FFB6B002-05A2-4987-EED4-D26110B2A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000" y="2026763"/>
            <a:ext cx="4387196" cy="4387196"/>
          </a:xfrm>
          <a:prstGeom prst="rect">
            <a:avLst/>
          </a:prstGeom>
        </p:spPr>
      </p:pic>
      <p:sp>
        <p:nvSpPr>
          <p:cNvPr id="20" name="Tekstvak 19">
            <a:extLst>
              <a:ext uri="{FF2B5EF4-FFF2-40B4-BE49-F238E27FC236}">
                <a16:creationId xmlns:a16="http://schemas.microsoft.com/office/drawing/2014/main" id="{2A0E682B-D902-A193-E76F-65B57C879ECF}"/>
              </a:ext>
            </a:extLst>
          </p:cNvPr>
          <p:cNvSpPr txBox="1"/>
          <p:nvPr/>
        </p:nvSpPr>
        <p:spPr>
          <a:xfrm>
            <a:off x="738434" y="554619"/>
            <a:ext cx="7564318" cy="1200329"/>
          </a:xfrm>
          <a:prstGeom prst="rect">
            <a:avLst/>
          </a:prstGeom>
          <a:noFill/>
        </p:spPr>
        <p:txBody>
          <a:bodyPr wrap="square" rtlCol="0">
            <a:spAutoFit/>
          </a:bodyPr>
          <a:lstStyle/>
          <a:p>
            <a:pPr algn="ctr"/>
            <a:r>
              <a:rPr lang="nl-NL" sz="3600" b="1" dirty="0">
                <a:latin typeface="Barlow" panose="00000500000000000000" pitchFamily="2" charset="0"/>
              </a:rPr>
              <a:t>Jaarverslag 2025</a:t>
            </a:r>
          </a:p>
          <a:p>
            <a:pPr algn="ctr"/>
            <a:r>
              <a:rPr lang="nl-NL" sz="3600" b="1" dirty="0">
                <a:latin typeface="Barlow" panose="00000500000000000000" pitchFamily="2" charset="0"/>
              </a:rPr>
              <a:t>Dress </a:t>
            </a:r>
            <a:r>
              <a:rPr lang="nl-NL" sz="3600" b="1" dirty="0" err="1">
                <a:latin typeface="Barlow" panose="00000500000000000000" pitchFamily="2" charset="0"/>
              </a:rPr>
              <a:t>for</a:t>
            </a:r>
            <a:r>
              <a:rPr lang="nl-NL" sz="3600" b="1" dirty="0">
                <a:latin typeface="Barlow" panose="00000500000000000000" pitchFamily="2" charset="0"/>
              </a:rPr>
              <a:t> </a:t>
            </a:r>
            <a:r>
              <a:rPr lang="nl-NL" sz="3600" b="1" dirty="0" err="1">
                <a:latin typeface="Barlow" panose="00000500000000000000" pitchFamily="2" charset="0"/>
              </a:rPr>
              <a:t>Success</a:t>
            </a:r>
            <a:r>
              <a:rPr lang="nl-NL" sz="3600" b="1" dirty="0">
                <a:latin typeface="Barlow" panose="00000500000000000000" pitchFamily="2" charset="0"/>
              </a:rPr>
              <a:t> regio Gorinchem</a:t>
            </a:r>
          </a:p>
        </p:txBody>
      </p:sp>
    </p:spTree>
    <p:extLst>
      <p:ext uri="{BB962C8B-B14F-4D97-AF65-F5344CB8AC3E}">
        <p14:creationId xmlns:p14="http://schemas.microsoft.com/office/powerpoint/2010/main" val="1635745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89717-F146-65B4-98E3-59DBF8A0213C}"/>
            </a:ext>
          </a:extLst>
        </p:cNvPr>
        <p:cNvGrpSpPr/>
        <p:nvPr/>
      </p:nvGrpSpPr>
      <p:grpSpPr>
        <a:xfrm>
          <a:off x="0" y="0"/>
          <a:ext cx="0" cy="0"/>
          <a:chOff x="0" y="0"/>
          <a:chExt cx="0" cy="0"/>
        </a:xfrm>
      </p:grpSpPr>
      <p:pic>
        <p:nvPicPr>
          <p:cNvPr id="17" name="Afbeelding 16">
            <a:extLst>
              <a:ext uri="{FF2B5EF4-FFF2-40B4-BE49-F238E27FC236}">
                <a16:creationId xmlns:a16="http://schemas.microsoft.com/office/drawing/2014/main" id="{93230915-A4EA-EEBB-B773-E5444C48AA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594361" y="0"/>
            <a:ext cx="14574575" cy="6858000"/>
          </a:xfrm>
          <a:prstGeom prst="rect">
            <a:avLst/>
          </a:prstGeom>
        </p:spPr>
      </p:pic>
      <p:pic>
        <p:nvPicPr>
          <p:cNvPr id="3" name="Afbeelding 2">
            <a:extLst>
              <a:ext uri="{FF2B5EF4-FFF2-40B4-BE49-F238E27FC236}">
                <a16:creationId xmlns:a16="http://schemas.microsoft.com/office/drawing/2014/main" id="{68819502-CD92-CD22-7EF8-36D345351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362" y="-77372"/>
            <a:ext cx="4585150" cy="6935372"/>
          </a:xfrm>
          <a:prstGeom prst="rect">
            <a:avLst/>
          </a:prstGeom>
        </p:spPr>
      </p:pic>
      <p:sp>
        <p:nvSpPr>
          <p:cNvPr id="6" name="Tekstvak 5">
            <a:extLst>
              <a:ext uri="{FF2B5EF4-FFF2-40B4-BE49-F238E27FC236}">
                <a16:creationId xmlns:a16="http://schemas.microsoft.com/office/drawing/2014/main" id="{9AF5C70C-0771-1D86-F6FB-1003AAC83DD6}"/>
              </a:ext>
            </a:extLst>
          </p:cNvPr>
          <p:cNvSpPr txBox="1"/>
          <p:nvPr/>
        </p:nvSpPr>
        <p:spPr>
          <a:xfrm>
            <a:off x="1990788" y="261993"/>
            <a:ext cx="8180734" cy="4154984"/>
          </a:xfrm>
          <a:prstGeom prst="rect">
            <a:avLst/>
          </a:prstGeom>
          <a:noFill/>
        </p:spPr>
        <p:txBody>
          <a:bodyPr wrap="square" rtlCol="0">
            <a:spAutoFit/>
          </a:bodyPr>
          <a:lstStyle/>
          <a:p>
            <a:r>
              <a:rPr lang="nl-NL" sz="2000" b="1" dirty="0">
                <a:latin typeface="Barlow" panose="00000500000000000000" pitchFamily="2" charset="0"/>
              </a:rPr>
              <a:t>Financiën</a:t>
            </a:r>
          </a:p>
          <a:p>
            <a:endParaRPr lang="nl-NL" sz="2000" dirty="0">
              <a:latin typeface="Barlow" panose="00000500000000000000" pitchFamily="2" charset="0"/>
            </a:endParaRPr>
          </a:p>
          <a:p>
            <a:r>
              <a:rPr lang="nl-NL" sz="1600" dirty="0">
                <a:latin typeface="Barlow" panose="00000500000000000000" pitchFamily="2" charset="0"/>
              </a:rPr>
              <a:t>Na het verlieslatende jaar 2024 hebben we het boekjaar 2025, dankzij diverse forse grotendeels eenmalige baten en donaties, afgesloten met een positief resultaat. </a:t>
            </a:r>
          </a:p>
          <a:p>
            <a:r>
              <a:rPr lang="nl-NL" sz="1600" dirty="0">
                <a:latin typeface="Barlow" panose="00000500000000000000" pitchFamily="2" charset="0"/>
              </a:rPr>
              <a:t>Hiermee hebben wij de verliezen over 2023 en 2024 volledig kunnen compenseren en </a:t>
            </a:r>
          </a:p>
          <a:p>
            <a:r>
              <a:rPr lang="nl-NL" sz="1600" dirty="0">
                <a:latin typeface="Barlow" panose="00000500000000000000" pitchFamily="2" charset="0"/>
              </a:rPr>
              <a:t>een reserve opgebouwd voor de komende jaren. </a:t>
            </a:r>
          </a:p>
          <a:p>
            <a:endParaRPr lang="nl-NL" sz="1600" dirty="0">
              <a:latin typeface="Barlow" panose="00000500000000000000" pitchFamily="2" charset="0"/>
            </a:endParaRPr>
          </a:p>
          <a:p>
            <a:r>
              <a:rPr lang="nl-NL" sz="1600" dirty="0">
                <a:latin typeface="Barlow" panose="00000500000000000000" pitchFamily="2" charset="0"/>
              </a:rPr>
              <a:t>We hebben financiële steun ontvangen van </a:t>
            </a:r>
            <a:r>
              <a:rPr lang="nl-NL" sz="1600" dirty="0" err="1">
                <a:latin typeface="Barlow" panose="00000500000000000000" pitchFamily="2" charset="0"/>
              </a:rPr>
              <a:t>Avres</a:t>
            </a:r>
            <a:r>
              <a:rPr lang="nl-NL" sz="1600" dirty="0">
                <a:latin typeface="Barlow" panose="00000500000000000000" pitchFamily="2" charset="0"/>
              </a:rPr>
              <a:t>, gemeente Altena, Werkzaak Rivierenland, stichting PPQA, stichting Vrouwendag Alblasserwaard, Diaconie </a:t>
            </a:r>
          </a:p>
          <a:p>
            <a:r>
              <a:rPr lang="nl-NL" sz="1600" dirty="0">
                <a:latin typeface="Barlow" panose="00000500000000000000" pitchFamily="2" charset="0"/>
              </a:rPr>
              <a:t>Hervormde gemeente Almkerk, Damen Global Support B.V., Tafelronde 63 Gorinchem, </a:t>
            </a:r>
            <a:r>
              <a:rPr lang="nl-NL" sz="1600" dirty="0" err="1">
                <a:latin typeface="Barlow" panose="00000500000000000000" pitchFamily="2" charset="0"/>
              </a:rPr>
              <a:t>Dappre</a:t>
            </a:r>
            <a:r>
              <a:rPr lang="nl-NL" sz="1600" dirty="0">
                <a:latin typeface="Barlow" panose="00000500000000000000" pitchFamily="2" charset="0"/>
              </a:rPr>
              <a:t>, Kringloop De Cirkel Hardinxveld-Giessendam, loterij Dolle Dinsdag </a:t>
            </a:r>
          </a:p>
          <a:p>
            <a:r>
              <a:rPr lang="nl-NL" sz="1600" dirty="0">
                <a:latin typeface="Barlow" panose="00000500000000000000" pitchFamily="2" charset="0"/>
              </a:rPr>
              <a:t>georganiseerd door </a:t>
            </a:r>
            <a:r>
              <a:rPr lang="nl-NL" sz="1600" dirty="0" err="1">
                <a:latin typeface="Barlow" panose="00000500000000000000" pitchFamily="2" charset="0"/>
              </a:rPr>
              <a:t>Interact</a:t>
            </a:r>
            <a:r>
              <a:rPr lang="nl-NL" sz="1600" dirty="0">
                <a:latin typeface="Barlow" panose="00000500000000000000" pitchFamily="2" charset="0"/>
              </a:rPr>
              <a:t>/</a:t>
            </a:r>
            <a:r>
              <a:rPr lang="nl-NL" sz="1600" dirty="0" err="1">
                <a:latin typeface="Barlow" panose="00000500000000000000" pitchFamily="2" charset="0"/>
              </a:rPr>
              <a:t>Fortes</a:t>
            </a:r>
            <a:r>
              <a:rPr lang="nl-NL" sz="1600" dirty="0">
                <a:latin typeface="Barlow" panose="00000500000000000000" pitchFamily="2" charset="0"/>
              </a:rPr>
              <a:t> Lyceum en diverse particulieren.</a:t>
            </a:r>
          </a:p>
          <a:p>
            <a:endParaRPr lang="nl-NL" sz="1600" dirty="0">
              <a:latin typeface="Barlow" panose="00000500000000000000" pitchFamily="2" charset="0"/>
            </a:endParaRPr>
          </a:p>
          <a:p>
            <a:r>
              <a:rPr lang="nl-NL" sz="1600" dirty="0">
                <a:latin typeface="Barlow" panose="00000500000000000000" pitchFamily="2" charset="0"/>
              </a:rPr>
              <a:t>We zijn bijzonder dankbaar dat de sponsoren en particuliere </a:t>
            </a:r>
          </a:p>
          <a:p>
            <a:r>
              <a:rPr lang="nl-NL" sz="1600" dirty="0">
                <a:latin typeface="Barlow" panose="00000500000000000000" pitchFamily="2" charset="0"/>
              </a:rPr>
              <a:t>gevers ons hun vertrouwen hebben gegeven en de continuïteit </a:t>
            </a:r>
          </a:p>
          <a:p>
            <a:r>
              <a:rPr lang="nl-NL" sz="1600" dirty="0">
                <a:latin typeface="Barlow" panose="00000500000000000000" pitchFamily="2" charset="0"/>
              </a:rPr>
              <a:t>van de stichting voorlopig veilig hebben gesteld.</a:t>
            </a:r>
          </a:p>
        </p:txBody>
      </p:sp>
      <p:pic>
        <p:nvPicPr>
          <p:cNvPr id="4" name="Afbeelding 3">
            <a:extLst>
              <a:ext uri="{FF2B5EF4-FFF2-40B4-BE49-F238E27FC236}">
                <a16:creationId xmlns:a16="http://schemas.microsoft.com/office/drawing/2014/main" id="{111EC4B9-CB3A-7DB7-20F2-FD35B7B33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4344" y="3577482"/>
            <a:ext cx="2188960" cy="2918613"/>
          </a:xfrm>
          <a:prstGeom prst="rect">
            <a:avLst/>
          </a:prstGeom>
        </p:spPr>
      </p:pic>
    </p:spTree>
    <p:extLst>
      <p:ext uri="{BB962C8B-B14F-4D97-AF65-F5344CB8AC3E}">
        <p14:creationId xmlns:p14="http://schemas.microsoft.com/office/powerpoint/2010/main" val="166029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F7236-FC84-DF02-B220-9A90948997BC}"/>
            </a:ext>
          </a:extLst>
        </p:cNvPr>
        <p:cNvGrpSpPr/>
        <p:nvPr/>
      </p:nvGrpSpPr>
      <p:grpSpPr>
        <a:xfrm>
          <a:off x="0" y="0"/>
          <a:ext cx="0" cy="0"/>
          <a:chOff x="0" y="0"/>
          <a:chExt cx="0" cy="0"/>
        </a:xfrm>
      </p:grpSpPr>
      <p:pic>
        <p:nvPicPr>
          <p:cNvPr id="17" name="Afbeelding 16">
            <a:extLst>
              <a:ext uri="{FF2B5EF4-FFF2-40B4-BE49-F238E27FC236}">
                <a16:creationId xmlns:a16="http://schemas.microsoft.com/office/drawing/2014/main" id="{A5AEA3D2-D3FD-6562-1BC2-9A67E2B3EE1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594361" y="0"/>
            <a:ext cx="14574575" cy="6858000"/>
          </a:xfrm>
          <a:prstGeom prst="rect">
            <a:avLst/>
          </a:prstGeom>
        </p:spPr>
      </p:pic>
      <p:pic>
        <p:nvPicPr>
          <p:cNvPr id="3" name="Afbeelding 2">
            <a:extLst>
              <a:ext uri="{FF2B5EF4-FFF2-40B4-BE49-F238E27FC236}">
                <a16:creationId xmlns:a16="http://schemas.microsoft.com/office/drawing/2014/main" id="{F861D5E1-D297-EE30-0076-B96546BCF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361" y="0"/>
            <a:ext cx="4533998" cy="6858000"/>
          </a:xfrm>
          <a:prstGeom prst="rect">
            <a:avLst/>
          </a:prstGeom>
        </p:spPr>
      </p:pic>
      <p:sp>
        <p:nvSpPr>
          <p:cNvPr id="6" name="Tekstvak 5">
            <a:extLst>
              <a:ext uri="{FF2B5EF4-FFF2-40B4-BE49-F238E27FC236}">
                <a16:creationId xmlns:a16="http://schemas.microsoft.com/office/drawing/2014/main" id="{BBB15F12-D942-5AA9-C8B4-2AD6ADC44A5C}"/>
              </a:ext>
            </a:extLst>
          </p:cNvPr>
          <p:cNvSpPr txBox="1"/>
          <p:nvPr/>
        </p:nvSpPr>
        <p:spPr>
          <a:xfrm>
            <a:off x="1990788" y="261993"/>
            <a:ext cx="8180734" cy="5693866"/>
          </a:xfrm>
          <a:prstGeom prst="rect">
            <a:avLst/>
          </a:prstGeom>
          <a:noFill/>
        </p:spPr>
        <p:txBody>
          <a:bodyPr wrap="square" rtlCol="0">
            <a:spAutoFit/>
          </a:bodyPr>
          <a:lstStyle/>
          <a:p>
            <a:endParaRPr lang="nl-NL" sz="2000" b="1" dirty="0">
              <a:latin typeface="Barlow" panose="00000500000000000000" pitchFamily="2" charset="0"/>
            </a:endParaRPr>
          </a:p>
          <a:p>
            <a:r>
              <a:rPr lang="nl-NL" dirty="0">
                <a:latin typeface="Barlow" panose="00000500000000000000" pitchFamily="2" charset="0"/>
              </a:rPr>
              <a:t>Stichting Dress </a:t>
            </a:r>
            <a:r>
              <a:rPr lang="nl-NL" dirty="0" err="1">
                <a:latin typeface="Barlow" panose="00000500000000000000" pitchFamily="2" charset="0"/>
              </a:rPr>
              <a:t>for</a:t>
            </a:r>
            <a:r>
              <a:rPr lang="nl-NL" dirty="0">
                <a:latin typeface="Barlow" panose="00000500000000000000" pitchFamily="2" charset="0"/>
              </a:rPr>
              <a:t> </a:t>
            </a:r>
            <a:r>
              <a:rPr lang="nl-NL" dirty="0" err="1">
                <a:latin typeface="Barlow" panose="00000500000000000000" pitchFamily="2" charset="0"/>
              </a:rPr>
              <a:t>Success</a:t>
            </a:r>
            <a:r>
              <a:rPr lang="nl-NL" dirty="0">
                <a:latin typeface="Barlow" panose="00000500000000000000" pitchFamily="2" charset="0"/>
              </a:rPr>
              <a:t> regio Gorinchem</a:t>
            </a:r>
          </a:p>
          <a:p>
            <a:r>
              <a:rPr lang="nl-NL" dirty="0" err="1">
                <a:latin typeface="Barlow" panose="00000500000000000000" pitchFamily="2" charset="0"/>
              </a:rPr>
              <a:t>Schelluinsevliet</a:t>
            </a:r>
            <a:r>
              <a:rPr lang="nl-NL" dirty="0">
                <a:latin typeface="Barlow" panose="00000500000000000000" pitchFamily="2" charset="0"/>
              </a:rPr>
              <a:t> 15</a:t>
            </a:r>
          </a:p>
          <a:p>
            <a:r>
              <a:rPr lang="nl-NL" dirty="0">
                <a:latin typeface="Barlow" panose="00000500000000000000" pitchFamily="2" charset="0"/>
              </a:rPr>
              <a:t>4203 NB Gorinchem</a:t>
            </a:r>
          </a:p>
          <a:p>
            <a:endParaRPr lang="nl-NL" dirty="0">
              <a:latin typeface="Barlow" panose="00000500000000000000" pitchFamily="2" charset="0"/>
            </a:endParaRPr>
          </a:p>
          <a:p>
            <a:r>
              <a:rPr lang="de-DE" dirty="0">
                <a:latin typeface="Barlow" panose="00000500000000000000" pitchFamily="2" charset="0"/>
              </a:rPr>
              <a:t>gorinchem@dressforsuccess.nl</a:t>
            </a:r>
          </a:p>
          <a:p>
            <a:r>
              <a:rPr lang="nl-NL" dirty="0">
                <a:latin typeface="Barlow" panose="00000500000000000000" pitchFamily="2" charset="0"/>
              </a:rPr>
              <a:t>www.dressforsuccess.nl/gorinchem </a:t>
            </a:r>
          </a:p>
          <a:p>
            <a:r>
              <a:rPr lang="de-DE" dirty="0">
                <a:latin typeface="Barlow" panose="00000500000000000000" pitchFamily="2" charset="0"/>
              </a:rPr>
              <a:t>06-22774065 </a:t>
            </a:r>
          </a:p>
          <a:p>
            <a:endParaRPr lang="nl-NL" dirty="0">
              <a:latin typeface="Barlow" panose="00000500000000000000" pitchFamily="2" charset="0"/>
            </a:endParaRPr>
          </a:p>
          <a:p>
            <a:r>
              <a:rPr lang="nl-NL" dirty="0">
                <a:latin typeface="Barlow" panose="00000500000000000000" pitchFamily="2" charset="0"/>
              </a:rPr>
              <a:t>U kunt ons volgen op </a:t>
            </a:r>
            <a:r>
              <a:rPr lang="nl-NL" dirty="0" err="1">
                <a:latin typeface="Barlow" panose="00000500000000000000" pitchFamily="2" charset="0"/>
              </a:rPr>
              <a:t>Social</a:t>
            </a:r>
            <a:r>
              <a:rPr lang="nl-NL" dirty="0">
                <a:latin typeface="Barlow" panose="00000500000000000000" pitchFamily="2" charset="0"/>
              </a:rPr>
              <a:t> mediakanalen Facebook, Instagram en </a:t>
            </a:r>
            <a:r>
              <a:rPr lang="nl-NL" dirty="0" err="1">
                <a:latin typeface="Barlow" panose="00000500000000000000" pitchFamily="2" charset="0"/>
              </a:rPr>
              <a:t>Linkedin</a:t>
            </a:r>
            <a:r>
              <a:rPr lang="nl-NL" dirty="0">
                <a:latin typeface="Barlow" panose="00000500000000000000" pitchFamily="2" charset="0"/>
              </a:rPr>
              <a:t>.</a:t>
            </a:r>
          </a:p>
          <a:p>
            <a:endParaRPr lang="nl-NL" dirty="0">
              <a:latin typeface="Barlow" panose="00000500000000000000" pitchFamily="2" charset="0"/>
            </a:endParaRPr>
          </a:p>
          <a:p>
            <a:r>
              <a:rPr lang="nl-NL" dirty="0">
                <a:latin typeface="Barlow" panose="00000500000000000000" pitchFamily="2" charset="0"/>
              </a:rPr>
              <a:t>Facebook.com/</a:t>
            </a:r>
            <a:r>
              <a:rPr lang="nl-NL" dirty="0" err="1">
                <a:latin typeface="Barlow" panose="00000500000000000000" pitchFamily="2" charset="0"/>
              </a:rPr>
              <a:t>dfsgorinchem</a:t>
            </a:r>
            <a:endParaRPr lang="nl-NL" dirty="0">
              <a:latin typeface="Barlow" panose="00000500000000000000" pitchFamily="2" charset="0"/>
            </a:endParaRPr>
          </a:p>
          <a:p>
            <a:r>
              <a:rPr lang="nl-NL" dirty="0">
                <a:latin typeface="Barlow" panose="00000500000000000000" pitchFamily="2" charset="0"/>
              </a:rPr>
              <a:t>Instagram.com/</a:t>
            </a:r>
            <a:r>
              <a:rPr lang="nl-NL" dirty="0" err="1">
                <a:latin typeface="Barlow" panose="00000500000000000000" pitchFamily="2" charset="0"/>
              </a:rPr>
              <a:t>dfs_gorinchem</a:t>
            </a:r>
            <a:endParaRPr lang="nl-NL" dirty="0">
              <a:latin typeface="Barlow" panose="00000500000000000000" pitchFamily="2" charset="0"/>
            </a:endParaRPr>
          </a:p>
          <a:p>
            <a:r>
              <a:rPr lang="nl-NL" dirty="0">
                <a:latin typeface="Barlow" panose="00000500000000000000" pitchFamily="2" charset="0"/>
              </a:rPr>
              <a:t>Linkedin.com/company/dress-</a:t>
            </a:r>
            <a:r>
              <a:rPr lang="nl-NL" dirty="0" err="1">
                <a:latin typeface="Barlow" panose="00000500000000000000" pitchFamily="2" charset="0"/>
              </a:rPr>
              <a:t>for</a:t>
            </a:r>
            <a:r>
              <a:rPr lang="nl-NL" dirty="0">
                <a:latin typeface="Barlow" panose="00000500000000000000" pitchFamily="2" charset="0"/>
              </a:rPr>
              <a:t>-</a:t>
            </a:r>
            <a:r>
              <a:rPr lang="nl-NL" dirty="0" err="1">
                <a:latin typeface="Barlow" panose="00000500000000000000" pitchFamily="2" charset="0"/>
              </a:rPr>
              <a:t>success-gorinchem</a:t>
            </a:r>
            <a:endParaRPr lang="nl-NL" dirty="0">
              <a:latin typeface="Barlow" panose="00000500000000000000" pitchFamily="2" charset="0"/>
            </a:endParaRPr>
          </a:p>
          <a:p>
            <a:endParaRPr lang="nl-NL" dirty="0">
              <a:latin typeface="Barlow" panose="00000500000000000000" pitchFamily="2" charset="0"/>
            </a:endParaRPr>
          </a:p>
          <a:p>
            <a:endParaRPr lang="nl-NL" dirty="0">
              <a:latin typeface="Barlow" panose="00000500000000000000" pitchFamily="2" charset="0"/>
            </a:endParaRPr>
          </a:p>
          <a:p>
            <a:endParaRPr lang="nl-NL" dirty="0">
              <a:latin typeface="Barlow" panose="00000500000000000000" pitchFamily="2" charset="0"/>
            </a:endParaRPr>
          </a:p>
          <a:p>
            <a:endParaRPr lang="nl-NL" dirty="0">
              <a:latin typeface="Barlow" panose="00000500000000000000" pitchFamily="2" charset="0"/>
            </a:endParaRPr>
          </a:p>
          <a:p>
            <a:endParaRPr lang="nl-NL" dirty="0">
              <a:latin typeface="Barlow" panose="00000500000000000000" pitchFamily="2" charset="0"/>
            </a:endParaRPr>
          </a:p>
          <a:p>
            <a:endParaRPr lang="nl-NL" sz="2000" dirty="0">
              <a:latin typeface="Barlow" panose="00000500000000000000" pitchFamily="2" charset="0"/>
            </a:endParaRPr>
          </a:p>
        </p:txBody>
      </p:sp>
      <p:pic>
        <p:nvPicPr>
          <p:cNvPr id="5" name="Afbeelding 4">
            <a:extLst>
              <a:ext uri="{FF2B5EF4-FFF2-40B4-BE49-F238E27FC236}">
                <a16:creationId xmlns:a16="http://schemas.microsoft.com/office/drawing/2014/main" id="{1B5DCBA1-4ECA-6507-EBFA-1464F06DA179}"/>
              </a:ext>
            </a:extLst>
          </p:cNvPr>
          <p:cNvPicPr>
            <a:picLocks noChangeAspect="1"/>
          </p:cNvPicPr>
          <p:nvPr/>
        </p:nvPicPr>
        <p:blipFill>
          <a:blip r:embed="rId4"/>
          <a:stretch>
            <a:fillRect/>
          </a:stretch>
        </p:blipFill>
        <p:spPr>
          <a:xfrm>
            <a:off x="2047741" y="4710035"/>
            <a:ext cx="2524259" cy="946597"/>
          </a:xfrm>
          <a:prstGeom prst="rect">
            <a:avLst/>
          </a:prstGeom>
        </p:spPr>
      </p:pic>
    </p:spTree>
    <p:extLst>
      <p:ext uri="{BB962C8B-B14F-4D97-AF65-F5344CB8AC3E}">
        <p14:creationId xmlns:p14="http://schemas.microsoft.com/office/powerpoint/2010/main" val="1019413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A1BF9-983E-A99E-A3EF-944EFEEEEBE5}"/>
            </a:ext>
          </a:extLst>
        </p:cNvPr>
        <p:cNvGrpSpPr/>
        <p:nvPr/>
      </p:nvGrpSpPr>
      <p:grpSpPr>
        <a:xfrm>
          <a:off x="0" y="0"/>
          <a:ext cx="0" cy="0"/>
          <a:chOff x="0" y="0"/>
          <a:chExt cx="0" cy="0"/>
        </a:xfrm>
      </p:grpSpPr>
      <p:pic>
        <p:nvPicPr>
          <p:cNvPr id="17" name="Afbeelding 16">
            <a:extLst>
              <a:ext uri="{FF2B5EF4-FFF2-40B4-BE49-F238E27FC236}">
                <a16:creationId xmlns:a16="http://schemas.microsoft.com/office/drawing/2014/main" id="{8E4EA6BA-7D8B-35D5-8FF5-3DEB4A08073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594361" y="0"/>
            <a:ext cx="14574575" cy="6858000"/>
          </a:xfrm>
          <a:prstGeom prst="rect">
            <a:avLst/>
          </a:prstGeom>
        </p:spPr>
      </p:pic>
      <p:pic>
        <p:nvPicPr>
          <p:cNvPr id="3" name="Afbeelding 2">
            <a:extLst>
              <a:ext uri="{FF2B5EF4-FFF2-40B4-BE49-F238E27FC236}">
                <a16:creationId xmlns:a16="http://schemas.microsoft.com/office/drawing/2014/main" id="{D7DDE631-1E72-24A0-4D4C-5EA870467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362" y="-77372"/>
            <a:ext cx="4585150" cy="6935372"/>
          </a:xfrm>
          <a:prstGeom prst="rect">
            <a:avLst/>
          </a:prstGeom>
        </p:spPr>
      </p:pic>
      <p:sp>
        <p:nvSpPr>
          <p:cNvPr id="6" name="Tekstvak 5">
            <a:extLst>
              <a:ext uri="{FF2B5EF4-FFF2-40B4-BE49-F238E27FC236}">
                <a16:creationId xmlns:a16="http://schemas.microsoft.com/office/drawing/2014/main" id="{E65A6211-DE24-69F7-74A3-18ED45E02492}"/>
              </a:ext>
            </a:extLst>
          </p:cNvPr>
          <p:cNvSpPr txBox="1"/>
          <p:nvPr/>
        </p:nvSpPr>
        <p:spPr>
          <a:xfrm>
            <a:off x="1990788" y="233669"/>
            <a:ext cx="9453352" cy="6124754"/>
          </a:xfrm>
          <a:prstGeom prst="rect">
            <a:avLst/>
          </a:prstGeom>
          <a:noFill/>
        </p:spPr>
        <p:txBody>
          <a:bodyPr wrap="square" rtlCol="0">
            <a:spAutoFit/>
          </a:bodyPr>
          <a:lstStyle/>
          <a:p>
            <a:r>
              <a:rPr lang="nl-NL" sz="2000" b="1" dirty="0">
                <a:latin typeface="Barlow" panose="00000500000000000000" pitchFamily="2" charset="0"/>
              </a:rPr>
              <a:t>Voorwoord</a:t>
            </a:r>
          </a:p>
          <a:p>
            <a:endParaRPr lang="nl-NL" sz="2000" dirty="0">
              <a:latin typeface="Barlow" panose="00000500000000000000" pitchFamily="2" charset="0"/>
            </a:endParaRPr>
          </a:p>
          <a:p>
            <a:r>
              <a:rPr lang="nl-NL" sz="1600" dirty="0">
                <a:latin typeface="Barlow" panose="00000500000000000000" pitchFamily="2" charset="0"/>
              </a:rPr>
              <a:t>Het afgelopen jaar hebben we hard gewerkt aan het voortbestaan van onze dienstverlening. </a:t>
            </a:r>
          </a:p>
          <a:p>
            <a:r>
              <a:rPr lang="nl-NL" sz="1600" dirty="0">
                <a:latin typeface="Barlow" panose="00000500000000000000" pitchFamily="2" charset="0"/>
              </a:rPr>
              <a:t>En dat is gelukt, en hoe!</a:t>
            </a:r>
          </a:p>
          <a:p>
            <a:endParaRPr lang="nl-NL" sz="1600" dirty="0">
              <a:latin typeface="Barlow" panose="00000500000000000000" pitchFamily="2" charset="0"/>
            </a:endParaRPr>
          </a:p>
          <a:p>
            <a:r>
              <a:rPr lang="nl-NL" sz="1600" dirty="0">
                <a:latin typeface="Barlow" panose="00000500000000000000" pitchFamily="2" charset="0"/>
              </a:rPr>
              <a:t>Maar eerst, waar staan wij voor:</a:t>
            </a:r>
          </a:p>
          <a:p>
            <a:r>
              <a:rPr lang="nl-NL" sz="1600" dirty="0">
                <a:latin typeface="Barlow" panose="00000500000000000000" pitchFamily="2" charset="0"/>
              </a:rPr>
              <a:t>Stichting Dress </a:t>
            </a:r>
            <a:r>
              <a:rPr lang="nl-NL" sz="1600" dirty="0" err="1">
                <a:latin typeface="Barlow" panose="00000500000000000000" pitchFamily="2" charset="0"/>
              </a:rPr>
              <a:t>for</a:t>
            </a:r>
            <a:r>
              <a:rPr lang="nl-NL" sz="1600" dirty="0">
                <a:latin typeface="Barlow" panose="00000500000000000000" pitchFamily="2" charset="0"/>
              </a:rPr>
              <a:t> </a:t>
            </a:r>
            <a:r>
              <a:rPr lang="nl-NL" sz="1600" dirty="0" err="1">
                <a:latin typeface="Barlow" panose="00000500000000000000" pitchFamily="2" charset="0"/>
              </a:rPr>
              <a:t>Success</a:t>
            </a:r>
            <a:r>
              <a:rPr lang="nl-NL" sz="1600" dirty="0">
                <a:latin typeface="Barlow" panose="00000500000000000000" pitchFamily="2" charset="0"/>
              </a:rPr>
              <a:t> regio Gorinchem richt zich op het bevorderen van de </a:t>
            </a:r>
          </a:p>
          <a:p>
            <a:r>
              <a:rPr lang="nl-NL" sz="1600" dirty="0">
                <a:latin typeface="Barlow" panose="00000500000000000000" pitchFamily="2" charset="0"/>
              </a:rPr>
              <a:t>(economische) onafhankelijkheid van mensen die van beperkte middelen moeten leven. </a:t>
            </a:r>
          </a:p>
          <a:p>
            <a:r>
              <a:rPr lang="nl-NL" sz="1600" dirty="0">
                <a:latin typeface="Barlow" panose="00000500000000000000" pitchFamily="2" charset="0"/>
              </a:rPr>
              <a:t>Wij versterken mensen door hen passend en up-to-date te kleden en hen zo te ondersteunen </a:t>
            </a:r>
          </a:p>
          <a:p>
            <a:r>
              <a:rPr lang="nl-NL" sz="1600" dirty="0">
                <a:latin typeface="Barlow" panose="00000500000000000000" pitchFamily="2" charset="0"/>
              </a:rPr>
              <a:t>bij het vinden en behouden van werk, vrijwilligerswerk, een stageplaats of andere actieve deelname in de maatschappij. Dat gaat vergezeld van een luisterend oor en concreet advies </a:t>
            </a:r>
          </a:p>
          <a:p>
            <a:r>
              <a:rPr lang="nl-NL" sz="1600" dirty="0">
                <a:latin typeface="Barlow" panose="00000500000000000000" pitchFamily="2" charset="0"/>
              </a:rPr>
              <a:t>op het gebied van uitstraling, stijl en persoonlijke presentatie.</a:t>
            </a:r>
          </a:p>
          <a:p>
            <a:endParaRPr lang="nl-NL" sz="1600" dirty="0">
              <a:latin typeface="Barlow" panose="00000500000000000000" pitchFamily="2" charset="0"/>
            </a:endParaRPr>
          </a:p>
          <a:p>
            <a:r>
              <a:rPr lang="nl-NL" sz="1600" dirty="0">
                <a:latin typeface="Barlow" panose="00000500000000000000" pitchFamily="2" charset="0"/>
              </a:rPr>
              <a:t>We doen dat met een bestuur van vijf personen, een PR-medewerker en twee winkelteams </a:t>
            </a:r>
          </a:p>
          <a:p>
            <a:r>
              <a:rPr lang="nl-NL" sz="1600" dirty="0">
                <a:latin typeface="Barlow" panose="00000500000000000000" pitchFamily="2" charset="0"/>
              </a:rPr>
              <a:t>van elk drie personen, in onze ruime ‘winkel’ zonder kassa aan de </a:t>
            </a:r>
            <a:r>
              <a:rPr lang="nl-NL" sz="1600" dirty="0" err="1">
                <a:latin typeface="Barlow" panose="00000500000000000000" pitchFamily="2" charset="0"/>
              </a:rPr>
              <a:t>Schelluinsevliet</a:t>
            </a:r>
            <a:r>
              <a:rPr lang="nl-NL" sz="1600" dirty="0">
                <a:latin typeface="Barlow" panose="00000500000000000000" pitchFamily="2" charset="0"/>
              </a:rPr>
              <a:t> 15 in </a:t>
            </a:r>
          </a:p>
          <a:p>
            <a:r>
              <a:rPr lang="nl-NL" sz="1600" dirty="0">
                <a:latin typeface="Barlow" panose="00000500000000000000" pitchFamily="2" charset="0"/>
              </a:rPr>
              <a:t>Gorinchem. We werken allemaal als onbezoldigd vrijwilliger. De kleedsessies zijn kosteloos, </a:t>
            </a:r>
          </a:p>
          <a:p>
            <a:r>
              <a:rPr lang="nl-NL" sz="1600" dirty="0">
                <a:latin typeface="Barlow" panose="00000500000000000000" pitchFamily="2" charset="0"/>
              </a:rPr>
              <a:t>de klanten mogen de kleding behouden en bij succes terugkomen voor een tweede kleedsessie.</a:t>
            </a:r>
          </a:p>
          <a:p>
            <a:endParaRPr lang="nl-NL" sz="1600" dirty="0">
              <a:latin typeface="Barlow" panose="00000500000000000000" pitchFamily="2" charset="0"/>
            </a:endParaRPr>
          </a:p>
          <a:p>
            <a:r>
              <a:rPr lang="nl-NL" sz="1600" dirty="0">
                <a:latin typeface="Barlow" panose="00000500000000000000" pitchFamily="2" charset="0"/>
              </a:rPr>
              <a:t>Na twee jaren van verlies hebben we het jaar 2025 kunnen afsluiten met een dusdanig positief resultaat dat we de verliezen uit de voorgaande jaren hebben goedgemaakt. En we hebben </a:t>
            </a:r>
          </a:p>
          <a:p>
            <a:r>
              <a:rPr lang="nl-NL" sz="1600" dirty="0">
                <a:latin typeface="Barlow" panose="00000500000000000000" pitchFamily="2" charset="0"/>
              </a:rPr>
              <a:t>meer mensen geholpen. Het aantal kleedsessies is gestegen van 149 in 2024 naar 178 in 2025, </a:t>
            </a:r>
          </a:p>
          <a:p>
            <a:r>
              <a:rPr lang="nl-NL" sz="1600" dirty="0">
                <a:latin typeface="Barlow" panose="00000500000000000000" pitchFamily="2" charset="0"/>
              </a:rPr>
              <a:t>een stijging van bijna 20%.</a:t>
            </a:r>
          </a:p>
          <a:p>
            <a:r>
              <a:rPr lang="nl-NL" sz="1600" dirty="0">
                <a:latin typeface="Barlow" panose="00000500000000000000" pitchFamily="2" charset="0"/>
              </a:rPr>
              <a:t>We hebben deze mooie resultaten te danken aan de inzet en betrokkenheid van al onze vrijwilligers, samenwerkingspartners en donoren.</a:t>
            </a:r>
          </a:p>
        </p:txBody>
      </p:sp>
    </p:spTree>
    <p:extLst>
      <p:ext uri="{BB962C8B-B14F-4D97-AF65-F5344CB8AC3E}">
        <p14:creationId xmlns:p14="http://schemas.microsoft.com/office/powerpoint/2010/main" val="3649364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BDE62-35E2-6154-D2CE-F964FBE93709}"/>
            </a:ext>
          </a:extLst>
        </p:cNvPr>
        <p:cNvGrpSpPr/>
        <p:nvPr/>
      </p:nvGrpSpPr>
      <p:grpSpPr>
        <a:xfrm>
          <a:off x="0" y="0"/>
          <a:ext cx="0" cy="0"/>
          <a:chOff x="0" y="0"/>
          <a:chExt cx="0" cy="0"/>
        </a:xfrm>
      </p:grpSpPr>
      <p:pic>
        <p:nvPicPr>
          <p:cNvPr id="17" name="Afbeelding 16">
            <a:extLst>
              <a:ext uri="{FF2B5EF4-FFF2-40B4-BE49-F238E27FC236}">
                <a16:creationId xmlns:a16="http://schemas.microsoft.com/office/drawing/2014/main" id="{42BEA8F1-39D8-A375-7B1B-BDC9E132791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594361" y="0"/>
            <a:ext cx="14574575" cy="6858000"/>
          </a:xfrm>
          <a:prstGeom prst="rect">
            <a:avLst/>
          </a:prstGeom>
        </p:spPr>
      </p:pic>
      <p:pic>
        <p:nvPicPr>
          <p:cNvPr id="3" name="Afbeelding 2">
            <a:extLst>
              <a:ext uri="{FF2B5EF4-FFF2-40B4-BE49-F238E27FC236}">
                <a16:creationId xmlns:a16="http://schemas.microsoft.com/office/drawing/2014/main" id="{BFE2C6FB-937E-A0E3-156B-A46839CE5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362" y="-77372"/>
            <a:ext cx="4585150" cy="6935372"/>
          </a:xfrm>
          <a:prstGeom prst="rect">
            <a:avLst/>
          </a:prstGeom>
        </p:spPr>
      </p:pic>
      <p:sp>
        <p:nvSpPr>
          <p:cNvPr id="6" name="Tekstvak 5">
            <a:extLst>
              <a:ext uri="{FF2B5EF4-FFF2-40B4-BE49-F238E27FC236}">
                <a16:creationId xmlns:a16="http://schemas.microsoft.com/office/drawing/2014/main" id="{53818C7C-A3BC-FAC1-08A7-E74FCCD53A7C}"/>
              </a:ext>
            </a:extLst>
          </p:cNvPr>
          <p:cNvSpPr txBox="1"/>
          <p:nvPr/>
        </p:nvSpPr>
        <p:spPr>
          <a:xfrm>
            <a:off x="1990788" y="334604"/>
            <a:ext cx="8463535" cy="4893647"/>
          </a:xfrm>
          <a:prstGeom prst="rect">
            <a:avLst/>
          </a:prstGeom>
          <a:noFill/>
        </p:spPr>
        <p:txBody>
          <a:bodyPr wrap="square" rtlCol="0">
            <a:spAutoFit/>
          </a:bodyPr>
          <a:lstStyle/>
          <a:p>
            <a:r>
              <a:rPr lang="nl-NL" sz="2000" b="1" dirty="0">
                <a:latin typeface="Barlow" panose="00000500000000000000" pitchFamily="2" charset="0"/>
              </a:rPr>
              <a:t>Dress </a:t>
            </a:r>
            <a:r>
              <a:rPr lang="nl-NL" sz="2000" b="1" dirty="0" err="1">
                <a:latin typeface="Barlow" panose="00000500000000000000" pitchFamily="2" charset="0"/>
              </a:rPr>
              <a:t>for</a:t>
            </a:r>
            <a:r>
              <a:rPr lang="nl-NL" sz="2000" b="1" dirty="0">
                <a:latin typeface="Barlow" panose="00000500000000000000" pitchFamily="2" charset="0"/>
              </a:rPr>
              <a:t> </a:t>
            </a:r>
            <a:r>
              <a:rPr lang="nl-NL" sz="2000" b="1" dirty="0" err="1">
                <a:latin typeface="Barlow" panose="00000500000000000000" pitchFamily="2" charset="0"/>
              </a:rPr>
              <a:t>Success</a:t>
            </a:r>
            <a:r>
              <a:rPr lang="nl-NL" sz="2000" b="1" dirty="0">
                <a:latin typeface="Barlow" panose="00000500000000000000" pitchFamily="2" charset="0"/>
              </a:rPr>
              <a:t> Nederland en World Wide</a:t>
            </a:r>
          </a:p>
          <a:p>
            <a:endParaRPr lang="nl-NL" sz="2000" dirty="0">
              <a:latin typeface="Barlow" panose="00000500000000000000" pitchFamily="2" charset="0"/>
            </a:endParaRPr>
          </a:p>
          <a:p>
            <a:r>
              <a:rPr lang="nl-NL" sz="1600" dirty="0">
                <a:latin typeface="Barlow" panose="00000500000000000000" pitchFamily="2" charset="0"/>
              </a:rPr>
              <a:t>Dress </a:t>
            </a:r>
            <a:r>
              <a:rPr lang="nl-NL" sz="1600" dirty="0" err="1">
                <a:latin typeface="Barlow" panose="00000500000000000000" pitchFamily="2" charset="0"/>
              </a:rPr>
              <a:t>for</a:t>
            </a:r>
            <a:r>
              <a:rPr lang="nl-NL" sz="1600" dirty="0">
                <a:latin typeface="Barlow" panose="00000500000000000000" pitchFamily="2" charset="0"/>
              </a:rPr>
              <a:t> </a:t>
            </a:r>
            <a:r>
              <a:rPr lang="nl-NL" sz="1600" dirty="0" err="1">
                <a:latin typeface="Barlow" panose="00000500000000000000" pitchFamily="2" charset="0"/>
              </a:rPr>
              <a:t>Success</a:t>
            </a:r>
            <a:r>
              <a:rPr lang="nl-NL" sz="1600" dirty="0">
                <a:latin typeface="Barlow" panose="00000500000000000000" pitchFamily="2" charset="0"/>
              </a:rPr>
              <a:t> is een wereldwijde vrijwilligersorganisatie. </a:t>
            </a:r>
          </a:p>
          <a:p>
            <a:r>
              <a:rPr lang="nl-NL" sz="1600" dirty="0">
                <a:latin typeface="Barlow" panose="00000500000000000000" pitchFamily="2" charset="0"/>
              </a:rPr>
              <a:t>Stichting Dress </a:t>
            </a:r>
            <a:r>
              <a:rPr lang="nl-NL" sz="1600" dirty="0" err="1">
                <a:latin typeface="Barlow" panose="00000500000000000000" pitchFamily="2" charset="0"/>
              </a:rPr>
              <a:t>for</a:t>
            </a:r>
            <a:r>
              <a:rPr lang="nl-NL" sz="1600" dirty="0">
                <a:latin typeface="Barlow" panose="00000500000000000000" pitchFamily="2" charset="0"/>
              </a:rPr>
              <a:t> </a:t>
            </a:r>
            <a:r>
              <a:rPr lang="nl-NL" sz="1600" dirty="0" err="1">
                <a:latin typeface="Barlow" panose="00000500000000000000" pitchFamily="2" charset="0"/>
              </a:rPr>
              <a:t>Success</a:t>
            </a:r>
            <a:r>
              <a:rPr lang="nl-NL" sz="1600" dirty="0">
                <a:latin typeface="Barlow" panose="00000500000000000000" pitchFamily="2" charset="0"/>
              </a:rPr>
              <a:t> regio Gorinchem is één van de tien zelfstandige vestigingen in Nederland, die met elkaar samenwerken in Dress </a:t>
            </a:r>
            <a:r>
              <a:rPr lang="nl-NL" sz="1600" dirty="0" err="1">
                <a:latin typeface="Barlow" panose="00000500000000000000" pitchFamily="2" charset="0"/>
              </a:rPr>
              <a:t>for</a:t>
            </a:r>
            <a:r>
              <a:rPr lang="nl-NL" sz="1600" dirty="0">
                <a:latin typeface="Barlow" panose="00000500000000000000" pitchFamily="2" charset="0"/>
              </a:rPr>
              <a:t> </a:t>
            </a:r>
            <a:r>
              <a:rPr lang="nl-NL" sz="1600" dirty="0" err="1">
                <a:latin typeface="Barlow" panose="00000500000000000000" pitchFamily="2" charset="0"/>
              </a:rPr>
              <a:t>Success</a:t>
            </a:r>
            <a:r>
              <a:rPr lang="nl-NL" sz="1600" dirty="0">
                <a:latin typeface="Barlow" panose="00000500000000000000" pitchFamily="2" charset="0"/>
              </a:rPr>
              <a:t> Nederland. </a:t>
            </a:r>
          </a:p>
          <a:p>
            <a:endParaRPr lang="nl-NL" sz="1600" dirty="0">
              <a:latin typeface="Barlow" panose="00000500000000000000" pitchFamily="2" charset="0"/>
            </a:endParaRPr>
          </a:p>
          <a:p>
            <a:r>
              <a:rPr lang="nl-NL" sz="1600" dirty="0">
                <a:latin typeface="Barlow" panose="00000500000000000000" pitchFamily="2" charset="0"/>
              </a:rPr>
              <a:t>Dress </a:t>
            </a:r>
            <a:r>
              <a:rPr lang="nl-NL" sz="1600" dirty="0" err="1">
                <a:latin typeface="Barlow" panose="00000500000000000000" pitchFamily="2" charset="0"/>
              </a:rPr>
              <a:t>for</a:t>
            </a:r>
            <a:r>
              <a:rPr lang="nl-NL" sz="1600" dirty="0">
                <a:latin typeface="Barlow" panose="00000500000000000000" pitchFamily="2" charset="0"/>
              </a:rPr>
              <a:t> </a:t>
            </a:r>
            <a:r>
              <a:rPr lang="nl-NL" sz="1600" dirty="0" err="1">
                <a:latin typeface="Barlow" panose="00000500000000000000" pitchFamily="2" charset="0"/>
              </a:rPr>
              <a:t>Success</a:t>
            </a:r>
            <a:r>
              <a:rPr lang="nl-NL" sz="1600" dirty="0">
                <a:latin typeface="Barlow" panose="00000500000000000000" pitchFamily="2" charset="0"/>
              </a:rPr>
              <a:t> regio Gorinchem, de overige vestigingen van Dress </a:t>
            </a:r>
            <a:r>
              <a:rPr lang="nl-NL" sz="1600" dirty="0" err="1">
                <a:latin typeface="Barlow" panose="00000500000000000000" pitchFamily="2" charset="0"/>
              </a:rPr>
              <a:t>for</a:t>
            </a:r>
            <a:r>
              <a:rPr lang="nl-NL" sz="1600" dirty="0">
                <a:latin typeface="Barlow" panose="00000500000000000000" pitchFamily="2" charset="0"/>
              </a:rPr>
              <a:t> </a:t>
            </a:r>
            <a:r>
              <a:rPr lang="nl-NL" sz="1600" dirty="0" err="1">
                <a:latin typeface="Barlow" panose="00000500000000000000" pitchFamily="2" charset="0"/>
              </a:rPr>
              <a:t>Success</a:t>
            </a:r>
            <a:r>
              <a:rPr lang="nl-NL" sz="1600" dirty="0">
                <a:latin typeface="Barlow" panose="00000500000000000000" pitchFamily="2" charset="0"/>
              </a:rPr>
              <a:t> en Dress </a:t>
            </a:r>
            <a:r>
              <a:rPr lang="nl-NL" sz="1600" dirty="0" err="1">
                <a:latin typeface="Barlow" panose="00000500000000000000" pitchFamily="2" charset="0"/>
              </a:rPr>
              <a:t>for</a:t>
            </a:r>
            <a:r>
              <a:rPr lang="nl-NL" sz="1600" dirty="0">
                <a:latin typeface="Barlow" panose="00000500000000000000" pitchFamily="2" charset="0"/>
              </a:rPr>
              <a:t> </a:t>
            </a:r>
            <a:r>
              <a:rPr lang="nl-NL" sz="1600" dirty="0" err="1">
                <a:latin typeface="Barlow" panose="00000500000000000000" pitchFamily="2" charset="0"/>
              </a:rPr>
              <a:t>Success</a:t>
            </a:r>
            <a:r>
              <a:rPr lang="nl-NL" sz="1600" dirty="0">
                <a:latin typeface="Barlow" panose="00000500000000000000" pitchFamily="2" charset="0"/>
              </a:rPr>
              <a:t> Nederland hebben de ANBI-status (Algemeen Nut Beogende Instelling). </a:t>
            </a:r>
          </a:p>
          <a:p>
            <a:endParaRPr lang="nl-NL" sz="1600" dirty="0">
              <a:latin typeface="Barlow" panose="00000500000000000000" pitchFamily="2" charset="0"/>
            </a:endParaRPr>
          </a:p>
          <a:p>
            <a:r>
              <a:rPr lang="nl-NL" sz="1600" dirty="0">
                <a:latin typeface="Barlow" panose="00000500000000000000" pitchFamily="2" charset="0"/>
              </a:rPr>
              <a:t>Via Dress </a:t>
            </a:r>
            <a:r>
              <a:rPr lang="nl-NL" sz="1600" dirty="0" err="1">
                <a:latin typeface="Barlow" panose="00000500000000000000" pitchFamily="2" charset="0"/>
              </a:rPr>
              <a:t>for</a:t>
            </a:r>
            <a:r>
              <a:rPr lang="nl-NL" sz="1600" dirty="0">
                <a:latin typeface="Barlow" panose="00000500000000000000" pitchFamily="2" charset="0"/>
              </a:rPr>
              <a:t> </a:t>
            </a:r>
            <a:r>
              <a:rPr lang="nl-NL" sz="1600" dirty="0" err="1">
                <a:latin typeface="Barlow" panose="00000500000000000000" pitchFamily="2" charset="0"/>
              </a:rPr>
              <a:t>Success</a:t>
            </a:r>
            <a:r>
              <a:rPr lang="nl-NL" sz="1600" dirty="0">
                <a:latin typeface="Barlow" panose="00000500000000000000" pitchFamily="2" charset="0"/>
              </a:rPr>
              <a:t> Nederland beschikken de vestigingen over één website en één registratiesysteem. De winkels werken met elkaar samen en wisselen onderling donaties en kennis uit. Dress </a:t>
            </a:r>
            <a:r>
              <a:rPr lang="nl-NL" sz="1600" dirty="0" err="1">
                <a:latin typeface="Barlow" panose="00000500000000000000" pitchFamily="2" charset="0"/>
              </a:rPr>
              <a:t>for</a:t>
            </a:r>
            <a:r>
              <a:rPr lang="nl-NL" sz="1600" dirty="0">
                <a:latin typeface="Barlow" panose="00000500000000000000" pitchFamily="2" charset="0"/>
              </a:rPr>
              <a:t> </a:t>
            </a:r>
            <a:r>
              <a:rPr lang="nl-NL" sz="1600" dirty="0" err="1">
                <a:latin typeface="Barlow" panose="00000500000000000000" pitchFamily="2" charset="0"/>
              </a:rPr>
              <a:t>Success</a:t>
            </a:r>
            <a:r>
              <a:rPr lang="nl-NL" sz="1600" dirty="0">
                <a:latin typeface="Barlow" panose="00000500000000000000" pitchFamily="2" charset="0"/>
              </a:rPr>
              <a:t> World Wide heeft begin 2026 wereldwijd een nieuwe ‘look’ uitgerold. Deze nieuwe uitstraling is terug te zien in dit jaarverslag. </a:t>
            </a:r>
          </a:p>
          <a:p>
            <a:endParaRPr lang="nl-NL" sz="1600" dirty="0">
              <a:latin typeface="Barlow" panose="00000500000000000000" pitchFamily="2" charset="0"/>
            </a:endParaRPr>
          </a:p>
          <a:p>
            <a:r>
              <a:rPr lang="nl-NL" sz="1600" dirty="0">
                <a:latin typeface="Barlow" panose="00000500000000000000" pitchFamily="2" charset="0"/>
              </a:rPr>
              <a:t>Ons oude logo zag er zo uit:</a:t>
            </a:r>
          </a:p>
          <a:p>
            <a:endParaRPr lang="nl-NL" sz="1600" dirty="0">
              <a:latin typeface="Barlow" panose="00000500000000000000" pitchFamily="2" charset="0"/>
            </a:endParaRPr>
          </a:p>
          <a:p>
            <a:endParaRPr lang="nl-NL" sz="1600" dirty="0">
              <a:latin typeface="Barlow" panose="00000500000000000000" pitchFamily="2" charset="0"/>
            </a:endParaRPr>
          </a:p>
          <a:p>
            <a:endParaRPr lang="nl-NL" sz="1600" dirty="0">
              <a:latin typeface="Barlow" panose="00000500000000000000" pitchFamily="2" charset="0"/>
            </a:endParaRPr>
          </a:p>
          <a:p>
            <a:r>
              <a:rPr lang="nl-NL" sz="1600" dirty="0">
                <a:latin typeface="Barlow" panose="00000500000000000000" pitchFamily="2" charset="0"/>
              </a:rPr>
              <a:t>En het nieuwe:</a:t>
            </a:r>
          </a:p>
        </p:txBody>
      </p:sp>
      <p:pic>
        <p:nvPicPr>
          <p:cNvPr id="2" name="Afbeelding 1">
            <a:extLst>
              <a:ext uri="{FF2B5EF4-FFF2-40B4-BE49-F238E27FC236}">
                <a16:creationId xmlns:a16="http://schemas.microsoft.com/office/drawing/2014/main" id="{C2B85211-EADB-E779-ED8C-15DFF0C914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2926" y="3980476"/>
            <a:ext cx="5158343" cy="784668"/>
          </a:xfrm>
          <a:prstGeom prst="rect">
            <a:avLst/>
          </a:prstGeom>
          <a:noFill/>
          <a:ln>
            <a:noFill/>
          </a:ln>
        </p:spPr>
      </p:pic>
      <p:pic>
        <p:nvPicPr>
          <p:cNvPr id="4" name="Afbeelding 3">
            <a:extLst>
              <a:ext uri="{FF2B5EF4-FFF2-40B4-BE49-F238E27FC236}">
                <a16:creationId xmlns:a16="http://schemas.microsoft.com/office/drawing/2014/main" id="{930609F0-A4A8-7EB2-94F1-C106EE9E43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32801" y="5089660"/>
            <a:ext cx="2552700" cy="1247775"/>
          </a:xfrm>
          <a:prstGeom prst="rect">
            <a:avLst/>
          </a:prstGeom>
          <a:noFill/>
          <a:ln>
            <a:noFill/>
          </a:ln>
        </p:spPr>
      </p:pic>
    </p:spTree>
    <p:extLst>
      <p:ext uri="{BB962C8B-B14F-4D97-AF65-F5344CB8AC3E}">
        <p14:creationId xmlns:p14="http://schemas.microsoft.com/office/powerpoint/2010/main" val="2830943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29A3C-2943-C4C0-F77E-A308AC976F87}"/>
            </a:ext>
          </a:extLst>
        </p:cNvPr>
        <p:cNvGrpSpPr/>
        <p:nvPr/>
      </p:nvGrpSpPr>
      <p:grpSpPr>
        <a:xfrm>
          <a:off x="0" y="0"/>
          <a:ext cx="0" cy="0"/>
          <a:chOff x="0" y="0"/>
          <a:chExt cx="0" cy="0"/>
        </a:xfrm>
      </p:grpSpPr>
      <p:pic>
        <p:nvPicPr>
          <p:cNvPr id="17" name="Afbeelding 16">
            <a:extLst>
              <a:ext uri="{FF2B5EF4-FFF2-40B4-BE49-F238E27FC236}">
                <a16:creationId xmlns:a16="http://schemas.microsoft.com/office/drawing/2014/main" id="{55299274-C156-50FD-FBCF-F326F8BA349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594361" y="0"/>
            <a:ext cx="14574575" cy="6858000"/>
          </a:xfrm>
          <a:prstGeom prst="rect">
            <a:avLst/>
          </a:prstGeom>
        </p:spPr>
      </p:pic>
      <p:pic>
        <p:nvPicPr>
          <p:cNvPr id="3" name="Afbeelding 2">
            <a:extLst>
              <a:ext uri="{FF2B5EF4-FFF2-40B4-BE49-F238E27FC236}">
                <a16:creationId xmlns:a16="http://schemas.microsoft.com/office/drawing/2014/main" id="{2D13E5CE-095E-4C35-E8E7-D4D623C44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362" y="-77372"/>
            <a:ext cx="4585150" cy="6935372"/>
          </a:xfrm>
          <a:prstGeom prst="rect">
            <a:avLst/>
          </a:prstGeom>
        </p:spPr>
      </p:pic>
      <p:sp>
        <p:nvSpPr>
          <p:cNvPr id="6" name="Tekstvak 5">
            <a:extLst>
              <a:ext uri="{FF2B5EF4-FFF2-40B4-BE49-F238E27FC236}">
                <a16:creationId xmlns:a16="http://schemas.microsoft.com/office/drawing/2014/main" id="{75199944-3D9B-CCA6-AA2C-8C360376FCC5}"/>
              </a:ext>
            </a:extLst>
          </p:cNvPr>
          <p:cNvSpPr txBox="1"/>
          <p:nvPr/>
        </p:nvSpPr>
        <p:spPr>
          <a:xfrm>
            <a:off x="1990788" y="209428"/>
            <a:ext cx="8689781" cy="6617196"/>
          </a:xfrm>
          <a:prstGeom prst="rect">
            <a:avLst/>
          </a:prstGeom>
          <a:noFill/>
        </p:spPr>
        <p:txBody>
          <a:bodyPr wrap="square" rtlCol="0">
            <a:spAutoFit/>
          </a:bodyPr>
          <a:lstStyle/>
          <a:p>
            <a:r>
              <a:rPr lang="nl-NL" sz="2000" b="1" dirty="0">
                <a:latin typeface="Barlow" panose="00000500000000000000" pitchFamily="2" charset="0"/>
              </a:rPr>
              <a:t>Organisatie</a:t>
            </a:r>
          </a:p>
          <a:p>
            <a:endParaRPr lang="nl-NL" sz="2000" dirty="0">
              <a:latin typeface="Barlow" panose="00000500000000000000" pitchFamily="2" charset="0"/>
            </a:endParaRPr>
          </a:p>
          <a:p>
            <a:r>
              <a:rPr lang="nl-NL" sz="1600" dirty="0">
                <a:latin typeface="Barlow" panose="00000500000000000000" pitchFamily="2" charset="0"/>
              </a:rPr>
              <a:t>Het enthousiasme en de inzet van onze twee winkelteams, bestaande uit Marianne, Fran, Hennie, Ricky, Eline en Arianne heeft zich weer vertaald in een hoge klantwaardering. </a:t>
            </a:r>
          </a:p>
          <a:p>
            <a:r>
              <a:rPr lang="nl-NL" sz="1600" dirty="0">
                <a:latin typeface="Barlow" panose="00000500000000000000" pitchFamily="2" charset="0"/>
              </a:rPr>
              <a:t>Een quote van een klant:</a:t>
            </a:r>
          </a:p>
          <a:p>
            <a:endParaRPr lang="nl-NL" sz="1600" dirty="0">
              <a:latin typeface="Barlow" panose="00000500000000000000" pitchFamily="2" charset="0"/>
            </a:endParaRPr>
          </a:p>
          <a:p>
            <a:r>
              <a:rPr lang="nl-NL" sz="1600" i="1" dirty="0">
                <a:latin typeface="Barlow" panose="00000500000000000000" pitchFamily="2" charset="0"/>
              </a:rPr>
              <a:t>“Mooie locatie. Je wordt helemaal in de watten gelegd door de dames en verschrikkelijk goed geholpen.”</a:t>
            </a:r>
          </a:p>
          <a:p>
            <a:endParaRPr lang="nl-NL" sz="1600" dirty="0">
              <a:latin typeface="Barlow" panose="00000500000000000000" pitchFamily="2" charset="0"/>
            </a:endParaRPr>
          </a:p>
          <a:p>
            <a:r>
              <a:rPr lang="nl-NL" sz="1600" dirty="0">
                <a:latin typeface="Barlow" panose="00000500000000000000" pitchFamily="2" charset="0"/>
              </a:rPr>
              <a:t>Naast de kleedsessies zorgen de winkelteams ook voor het wassen en strijken van kleding, het schoonmaken van de winkel, het etaleren en presenteren in de winkel, het kopen van huishoudelijke producten en aanvullende kleding, het bijhouden van het registratiesysteem, het deelnemen aan evenementen, het geven van voorlichting en het aanleveren van foto’s en quotes van de kleedsessies aan onze PR vrijwilliger. </a:t>
            </a:r>
          </a:p>
          <a:p>
            <a:r>
              <a:rPr lang="nl-NL" sz="1600" dirty="0">
                <a:latin typeface="Barlow" panose="00000500000000000000" pitchFamily="2" charset="0"/>
              </a:rPr>
              <a:t>Bij onze vrijwilliger Els is onze PR in goede handen.  </a:t>
            </a:r>
          </a:p>
          <a:p>
            <a:r>
              <a:rPr lang="nl-NL" sz="1600" dirty="0">
                <a:latin typeface="Barlow" panose="00000500000000000000" pitchFamily="2" charset="0"/>
              </a:rPr>
              <a:t>In het kader van de dag van de vrijwilliger hebben de vrijwilligers het door </a:t>
            </a:r>
            <a:r>
              <a:rPr lang="nl-NL" sz="1600" dirty="0" err="1">
                <a:latin typeface="Barlow" panose="00000500000000000000" pitchFamily="2" charset="0"/>
              </a:rPr>
              <a:t>Quiet</a:t>
            </a:r>
            <a:r>
              <a:rPr lang="nl-NL" sz="1600" dirty="0">
                <a:latin typeface="Barlow" panose="00000500000000000000" pitchFamily="2" charset="0"/>
              </a:rPr>
              <a:t> Drechtsteden uitgebrachte kookboek ontvangen. Daarnaast ontvangen de vrijwilligers een kerstcadeautje en lunchen we twee keer per jaar met elkaar in de winkel.</a:t>
            </a:r>
          </a:p>
          <a:p>
            <a:endParaRPr lang="nl-NL" sz="1600" dirty="0">
              <a:latin typeface="Barlow" panose="00000500000000000000" pitchFamily="2" charset="0"/>
            </a:endParaRPr>
          </a:p>
          <a:p>
            <a:r>
              <a:rPr lang="nl-NL" sz="1600" dirty="0">
                <a:latin typeface="Barlow" panose="00000500000000000000" pitchFamily="2" charset="0"/>
              </a:rPr>
              <a:t>Het bestuur is uitgebreid en verjongd door de komst van Malou </a:t>
            </a:r>
            <a:r>
              <a:rPr lang="nl-NL" sz="1600" dirty="0" err="1">
                <a:latin typeface="Barlow" panose="00000500000000000000" pitchFamily="2" charset="0"/>
              </a:rPr>
              <a:t>Iz</a:t>
            </a:r>
            <a:r>
              <a:rPr lang="nl-NL" sz="1600" dirty="0">
                <a:latin typeface="Barlow" panose="00000500000000000000" pitchFamily="2" charset="0"/>
              </a:rPr>
              <a:t>. De overige bestuursleden zijn Hans </a:t>
            </a:r>
            <a:r>
              <a:rPr lang="nl-NL" sz="1600" dirty="0" err="1">
                <a:latin typeface="Barlow" panose="00000500000000000000" pitchFamily="2" charset="0"/>
              </a:rPr>
              <a:t>Freije</a:t>
            </a:r>
            <a:r>
              <a:rPr lang="nl-NL" sz="1600" dirty="0">
                <a:latin typeface="Barlow" panose="00000500000000000000" pitchFamily="2" charset="0"/>
              </a:rPr>
              <a:t>, voorzitter, Janny Kranenburg, secretaris, Jan van den Berg, penningmeester en </a:t>
            </a:r>
            <a:r>
              <a:rPr lang="nl-NL" sz="1600" dirty="0" err="1">
                <a:latin typeface="Barlow" panose="00000500000000000000" pitchFamily="2" charset="0"/>
              </a:rPr>
              <a:t>Anne-Mieke</a:t>
            </a:r>
            <a:r>
              <a:rPr lang="nl-NL" sz="1600" dirty="0">
                <a:latin typeface="Barlow" panose="00000500000000000000" pitchFamily="2" charset="0"/>
              </a:rPr>
              <a:t> de Peuter, algemeen bestuurslid. </a:t>
            </a:r>
          </a:p>
          <a:p>
            <a:r>
              <a:rPr lang="nl-NL" sz="1600" dirty="0">
                <a:latin typeface="Barlow" panose="00000500000000000000" pitchFamily="2" charset="0"/>
              </a:rPr>
              <a:t>We zijn dit jaar overgegaan naar Google Drive voor een centrale opslag van onze documenten en foto’s. We houden ons daarbij aan de afspraken die alle vestigingen van Dress </a:t>
            </a:r>
            <a:r>
              <a:rPr lang="nl-NL" sz="1600" dirty="0" err="1">
                <a:latin typeface="Barlow" panose="00000500000000000000" pitchFamily="2" charset="0"/>
              </a:rPr>
              <a:t>for</a:t>
            </a:r>
            <a:r>
              <a:rPr lang="nl-NL" sz="1600" dirty="0">
                <a:latin typeface="Barlow" panose="00000500000000000000" pitchFamily="2" charset="0"/>
              </a:rPr>
              <a:t> </a:t>
            </a:r>
            <a:r>
              <a:rPr lang="nl-NL" sz="1600" dirty="0" err="1">
                <a:latin typeface="Barlow" panose="00000500000000000000" pitchFamily="2" charset="0"/>
              </a:rPr>
              <a:t>Success</a:t>
            </a:r>
            <a:r>
              <a:rPr lang="nl-NL" sz="1600" dirty="0">
                <a:latin typeface="Barlow" panose="00000500000000000000" pitchFamily="2" charset="0"/>
              </a:rPr>
              <a:t> hebben gemaakt ter bescherming van persoonsgegevens, zoals vastgelegd in de Privacyverklaring die is opgenomen op de website van Dress </a:t>
            </a:r>
            <a:r>
              <a:rPr lang="nl-NL" sz="1600" dirty="0" err="1">
                <a:latin typeface="Barlow" panose="00000500000000000000" pitchFamily="2" charset="0"/>
              </a:rPr>
              <a:t>for</a:t>
            </a:r>
            <a:r>
              <a:rPr lang="nl-NL" sz="1600" dirty="0">
                <a:latin typeface="Barlow" panose="00000500000000000000" pitchFamily="2" charset="0"/>
              </a:rPr>
              <a:t> </a:t>
            </a:r>
            <a:r>
              <a:rPr lang="nl-NL" sz="1600" dirty="0" err="1">
                <a:latin typeface="Barlow" panose="00000500000000000000" pitchFamily="2" charset="0"/>
              </a:rPr>
              <a:t>Success</a:t>
            </a:r>
            <a:r>
              <a:rPr lang="nl-NL" sz="1600" dirty="0">
                <a:latin typeface="Barlow" panose="00000500000000000000" pitchFamily="2" charset="0"/>
              </a:rPr>
              <a:t> Nederland.</a:t>
            </a:r>
          </a:p>
        </p:txBody>
      </p:sp>
    </p:spTree>
    <p:extLst>
      <p:ext uri="{BB962C8B-B14F-4D97-AF65-F5344CB8AC3E}">
        <p14:creationId xmlns:p14="http://schemas.microsoft.com/office/powerpoint/2010/main" val="1599615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891FA-38E7-05BC-C3BE-FA814D913394}"/>
            </a:ext>
          </a:extLst>
        </p:cNvPr>
        <p:cNvGrpSpPr/>
        <p:nvPr/>
      </p:nvGrpSpPr>
      <p:grpSpPr>
        <a:xfrm>
          <a:off x="0" y="0"/>
          <a:ext cx="0" cy="0"/>
          <a:chOff x="0" y="0"/>
          <a:chExt cx="0" cy="0"/>
        </a:xfrm>
      </p:grpSpPr>
      <p:pic>
        <p:nvPicPr>
          <p:cNvPr id="17" name="Afbeelding 16">
            <a:extLst>
              <a:ext uri="{FF2B5EF4-FFF2-40B4-BE49-F238E27FC236}">
                <a16:creationId xmlns:a16="http://schemas.microsoft.com/office/drawing/2014/main" id="{5B2A5220-8456-0CBD-D852-44BE212FAA2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594361" y="0"/>
            <a:ext cx="14574575" cy="6858000"/>
          </a:xfrm>
          <a:prstGeom prst="rect">
            <a:avLst/>
          </a:prstGeom>
        </p:spPr>
      </p:pic>
      <p:pic>
        <p:nvPicPr>
          <p:cNvPr id="3" name="Afbeelding 2">
            <a:extLst>
              <a:ext uri="{FF2B5EF4-FFF2-40B4-BE49-F238E27FC236}">
                <a16:creationId xmlns:a16="http://schemas.microsoft.com/office/drawing/2014/main" id="{08C124C0-E9AF-1DBF-FEC1-064A58D3B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362" y="-77372"/>
            <a:ext cx="4585150" cy="6935372"/>
          </a:xfrm>
          <a:prstGeom prst="rect">
            <a:avLst/>
          </a:prstGeom>
        </p:spPr>
      </p:pic>
      <p:sp>
        <p:nvSpPr>
          <p:cNvPr id="6" name="Tekstvak 5">
            <a:extLst>
              <a:ext uri="{FF2B5EF4-FFF2-40B4-BE49-F238E27FC236}">
                <a16:creationId xmlns:a16="http://schemas.microsoft.com/office/drawing/2014/main" id="{5241A6CB-A9CE-BC45-F821-64851042C7F4}"/>
              </a:ext>
            </a:extLst>
          </p:cNvPr>
          <p:cNvSpPr txBox="1"/>
          <p:nvPr/>
        </p:nvSpPr>
        <p:spPr>
          <a:xfrm>
            <a:off x="1990788" y="256563"/>
            <a:ext cx="8350416" cy="5878532"/>
          </a:xfrm>
          <a:prstGeom prst="rect">
            <a:avLst/>
          </a:prstGeom>
          <a:noFill/>
        </p:spPr>
        <p:txBody>
          <a:bodyPr wrap="square" rtlCol="0">
            <a:spAutoFit/>
          </a:bodyPr>
          <a:lstStyle/>
          <a:p>
            <a:r>
              <a:rPr lang="nl-NL" sz="2000" b="1" dirty="0">
                <a:latin typeface="Barlow" panose="00000500000000000000" pitchFamily="2" charset="0"/>
              </a:rPr>
              <a:t>Kledingdonaties</a:t>
            </a:r>
          </a:p>
          <a:p>
            <a:endParaRPr lang="nl-NL" sz="2000" dirty="0">
              <a:latin typeface="Barlow" panose="00000500000000000000" pitchFamily="2" charset="0"/>
            </a:endParaRPr>
          </a:p>
          <a:p>
            <a:r>
              <a:rPr lang="nl-NL" sz="1600" dirty="0">
                <a:latin typeface="Barlow" panose="00000500000000000000" pitchFamily="2" charset="0"/>
              </a:rPr>
              <a:t>We hebben hele mooie donaties ontvangen van nieuwe en gebruikte kleding en accessoires uit inzameling onder klanten van de Bijenkorf en van particulieren, WE-fashion, Clothing4u, </a:t>
            </a:r>
            <a:r>
              <a:rPr lang="nl-NL" sz="1600" dirty="0" err="1">
                <a:latin typeface="Barlow" panose="00000500000000000000" pitchFamily="2" charset="0"/>
              </a:rPr>
              <a:t>Norah</a:t>
            </a:r>
            <a:r>
              <a:rPr lang="nl-NL" sz="1600" dirty="0">
                <a:latin typeface="Barlow" panose="00000500000000000000" pitchFamily="2" charset="0"/>
              </a:rPr>
              <a:t>, </a:t>
            </a:r>
            <a:r>
              <a:rPr lang="nl-NL" sz="1600" dirty="0" err="1">
                <a:latin typeface="Barlow" panose="00000500000000000000" pitchFamily="2" charset="0"/>
              </a:rPr>
              <a:t>Maxelle</a:t>
            </a:r>
            <a:r>
              <a:rPr lang="nl-NL" sz="1600" dirty="0">
                <a:latin typeface="Barlow" panose="00000500000000000000" pitchFamily="2" charset="0"/>
              </a:rPr>
              <a:t> Mode, </a:t>
            </a:r>
            <a:r>
              <a:rPr lang="nl-NL" sz="1600" dirty="0" err="1">
                <a:latin typeface="Barlow" panose="00000500000000000000" pitchFamily="2" charset="0"/>
              </a:rPr>
              <a:t>Yoek</a:t>
            </a:r>
            <a:r>
              <a:rPr lang="nl-NL" sz="1600" dirty="0">
                <a:latin typeface="Barlow" panose="00000500000000000000" pitchFamily="2" charset="0"/>
              </a:rPr>
              <a:t> en via andere vestigingen van Dress </a:t>
            </a:r>
            <a:r>
              <a:rPr lang="nl-NL" sz="1600" dirty="0" err="1">
                <a:latin typeface="Barlow" panose="00000500000000000000" pitchFamily="2" charset="0"/>
              </a:rPr>
              <a:t>for</a:t>
            </a:r>
            <a:r>
              <a:rPr lang="nl-NL" sz="1600" dirty="0">
                <a:latin typeface="Barlow" panose="00000500000000000000" pitchFamily="2" charset="0"/>
              </a:rPr>
              <a:t> </a:t>
            </a:r>
            <a:r>
              <a:rPr lang="nl-NL" sz="1600" dirty="0" err="1">
                <a:latin typeface="Barlow" panose="00000500000000000000" pitchFamily="2" charset="0"/>
              </a:rPr>
              <a:t>Success</a:t>
            </a:r>
            <a:r>
              <a:rPr lang="nl-NL" sz="1600" dirty="0">
                <a:latin typeface="Barlow" panose="00000500000000000000" pitchFamily="2" charset="0"/>
              </a:rPr>
              <a:t>.</a:t>
            </a:r>
          </a:p>
          <a:p>
            <a:endParaRPr lang="nl-NL" sz="1600" dirty="0">
              <a:latin typeface="Barlow" panose="00000500000000000000" pitchFamily="2" charset="0"/>
            </a:endParaRPr>
          </a:p>
          <a:p>
            <a:r>
              <a:rPr lang="nl-NL" sz="1600" dirty="0">
                <a:latin typeface="Barlow" panose="00000500000000000000" pitchFamily="2" charset="0"/>
              </a:rPr>
              <a:t>Een bijzondere donatie lichten we er uit. </a:t>
            </a:r>
          </a:p>
          <a:p>
            <a:r>
              <a:rPr lang="nl-NL" sz="1600" dirty="0">
                <a:latin typeface="Barlow" panose="00000500000000000000" pitchFamily="2" charset="0"/>
              </a:rPr>
              <a:t>De Raad van State heeft in het kader van duurzaamheid </a:t>
            </a:r>
          </a:p>
          <a:p>
            <a:r>
              <a:rPr lang="nl-NL" sz="1600" dirty="0">
                <a:latin typeface="Barlow" panose="00000500000000000000" pitchFamily="2" charset="0"/>
              </a:rPr>
              <a:t>de actie ‘Heel de Raad Ruilt’ opgezet. </a:t>
            </a:r>
          </a:p>
          <a:p>
            <a:r>
              <a:rPr lang="nl-NL" sz="1600" dirty="0">
                <a:latin typeface="Barlow" panose="00000500000000000000" pitchFamily="2" charset="0"/>
              </a:rPr>
              <a:t>Collega’s werden opgeroepen om goede, representatieve </a:t>
            </a:r>
          </a:p>
          <a:p>
            <a:r>
              <a:rPr lang="nl-NL" sz="1600" dirty="0">
                <a:latin typeface="Barlow" panose="00000500000000000000" pitchFamily="2" charset="0"/>
              </a:rPr>
              <a:t>kleding in te zamelen voor een ruilactie op de Raad. </a:t>
            </a:r>
          </a:p>
          <a:p>
            <a:r>
              <a:rPr lang="nl-NL" sz="1600" dirty="0">
                <a:latin typeface="Barlow" panose="00000500000000000000" pitchFamily="2" charset="0"/>
              </a:rPr>
              <a:t>Er werd veel kleding ingeleverd. </a:t>
            </a:r>
          </a:p>
          <a:p>
            <a:r>
              <a:rPr lang="nl-NL" sz="1600" dirty="0">
                <a:latin typeface="Barlow" panose="00000500000000000000" pitchFamily="2" charset="0"/>
              </a:rPr>
              <a:t>De kleding werd netjes gesorteerd en op maat in een zaal </a:t>
            </a:r>
          </a:p>
          <a:p>
            <a:r>
              <a:rPr lang="nl-NL" sz="1600" dirty="0">
                <a:latin typeface="Barlow" panose="00000500000000000000" pitchFamily="2" charset="0"/>
              </a:rPr>
              <a:t>uitgestald. Veel collega’s sloegen hun slag om een leuke</a:t>
            </a:r>
          </a:p>
          <a:p>
            <a:r>
              <a:rPr lang="nl-NL" sz="1600" dirty="0">
                <a:latin typeface="Barlow" panose="00000500000000000000" pitchFamily="2" charset="0"/>
              </a:rPr>
              <a:t> ‘nieuwe’ blazer, blouse of pantalon en bijpassende </a:t>
            </a:r>
          </a:p>
          <a:p>
            <a:r>
              <a:rPr lang="nl-NL" sz="1600" dirty="0">
                <a:latin typeface="Barlow" panose="00000500000000000000" pitchFamily="2" charset="0"/>
              </a:rPr>
              <a:t>accessoires te scoren. Alle overgebleven kleding is aan ons </a:t>
            </a:r>
          </a:p>
          <a:p>
            <a:r>
              <a:rPr lang="nl-NL" sz="1600" dirty="0">
                <a:latin typeface="Barlow" panose="00000500000000000000" pitchFamily="2" charset="0"/>
              </a:rPr>
              <a:t>gedoneerd. We hebben deze kleding heel goed kunnen </a:t>
            </a:r>
          </a:p>
          <a:p>
            <a:r>
              <a:rPr lang="nl-NL" sz="1600" dirty="0">
                <a:latin typeface="Barlow" panose="00000500000000000000" pitchFamily="2" charset="0"/>
              </a:rPr>
              <a:t>gebruiken, de kleding was eigentijds, van goede kwaliteit, </a:t>
            </a:r>
          </a:p>
          <a:p>
            <a:r>
              <a:rPr lang="nl-NL" sz="1600" dirty="0">
                <a:latin typeface="Barlow" panose="00000500000000000000" pitchFamily="2" charset="0"/>
              </a:rPr>
              <a:t>en ook nog eens heel netjes bij ons afgeleverd. </a:t>
            </a:r>
          </a:p>
          <a:p>
            <a:r>
              <a:rPr lang="nl-NL" sz="1600" dirty="0">
                <a:latin typeface="Barlow" panose="00000500000000000000" pitchFamily="2" charset="0"/>
              </a:rPr>
              <a:t>Daarnaast werden collega’s die geen tijd of zin hadden </a:t>
            </a:r>
          </a:p>
          <a:p>
            <a:r>
              <a:rPr lang="nl-NL" sz="1600" dirty="0">
                <a:latin typeface="Barlow" panose="00000500000000000000" pitchFamily="2" charset="0"/>
              </a:rPr>
              <a:t>hun kledingkast door te spitten opgeroepen ons geldelijk </a:t>
            </a:r>
          </a:p>
          <a:p>
            <a:r>
              <a:rPr lang="nl-NL" sz="1600" dirty="0">
                <a:latin typeface="Barlow" panose="00000500000000000000" pitchFamily="2" charset="0"/>
              </a:rPr>
              <a:t>via een QR code te sponsoren. </a:t>
            </a:r>
          </a:p>
          <a:p>
            <a:r>
              <a:rPr lang="nl-NL" sz="1600" dirty="0">
                <a:latin typeface="Barlow" panose="00000500000000000000" pitchFamily="2" charset="0"/>
              </a:rPr>
              <a:t>Een fantastisch idee dat navolging verdient! </a:t>
            </a:r>
          </a:p>
        </p:txBody>
      </p:sp>
      <p:pic>
        <p:nvPicPr>
          <p:cNvPr id="4" name="Afbeelding 3">
            <a:extLst>
              <a:ext uri="{FF2B5EF4-FFF2-40B4-BE49-F238E27FC236}">
                <a16:creationId xmlns:a16="http://schemas.microsoft.com/office/drawing/2014/main" id="{17AF9001-8BF7-CC21-4BE8-155CB9C9F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3942" y="2061163"/>
            <a:ext cx="3240115" cy="4320154"/>
          </a:xfrm>
          <a:prstGeom prst="rect">
            <a:avLst/>
          </a:prstGeom>
        </p:spPr>
      </p:pic>
    </p:spTree>
    <p:extLst>
      <p:ext uri="{BB962C8B-B14F-4D97-AF65-F5344CB8AC3E}">
        <p14:creationId xmlns:p14="http://schemas.microsoft.com/office/powerpoint/2010/main" val="1337144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E700D-0AF1-4B4A-4471-379CC1C3EB6C}"/>
            </a:ext>
          </a:extLst>
        </p:cNvPr>
        <p:cNvGrpSpPr/>
        <p:nvPr/>
      </p:nvGrpSpPr>
      <p:grpSpPr>
        <a:xfrm>
          <a:off x="0" y="0"/>
          <a:ext cx="0" cy="0"/>
          <a:chOff x="0" y="0"/>
          <a:chExt cx="0" cy="0"/>
        </a:xfrm>
      </p:grpSpPr>
      <p:pic>
        <p:nvPicPr>
          <p:cNvPr id="17" name="Afbeelding 16">
            <a:extLst>
              <a:ext uri="{FF2B5EF4-FFF2-40B4-BE49-F238E27FC236}">
                <a16:creationId xmlns:a16="http://schemas.microsoft.com/office/drawing/2014/main" id="{13372A47-8F70-351F-86E3-70D9DDD0228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594361" y="0"/>
            <a:ext cx="14574575" cy="6858000"/>
          </a:xfrm>
          <a:prstGeom prst="rect">
            <a:avLst/>
          </a:prstGeom>
        </p:spPr>
      </p:pic>
      <p:pic>
        <p:nvPicPr>
          <p:cNvPr id="3" name="Afbeelding 2">
            <a:extLst>
              <a:ext uri="{FF2B5EF4-FFF2-40B4-BE49-F238E27FC236}">
                <a16:creationId xmlns:a16="http://schemas.microsoft.com/office/drawing/2014/main" id="{2FC684BB-B064-AEAF-E477-7492E7426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362" y="-77372"/>
            <a:ext cx="4585150" cy="6935372"/>
          </a:xfrm>
          <a:prstGeom prst="rect">
            <a:avLst/>
          </a:prstGeom>
        </p:spPr>
      </p:pic>
      <p:sp>
        <p:nvSpPr>
          <p:cNvPr id="6" name="Tekstvak 5">
            <a:extLst>
              <a:ext uri="{FF2B5EF4-FFF2-40B4-BE49-F238E27FC236}">
                <a16:creationId xmlns:a16="http://schemas.microsoft.com/office/drawing/2014/main" id="{52B9AB99-3F4D-C0F8-2F36-D54A5D0289E2}"/>
              </a:ext>
            </a:extLst>
          </p:cNvPr>
          <p:cNvSpPr txBox="1"/>
          <p:nvPr/>
        </p:nvSpPr>
        <p:spPr>
          <a:xfrm>
            <a:off x="1990788" y="256561"/>
            <a:ext cx="8001624" cy="4093428"/>
          </a:xfrm>
          <a:prstGeom prst="rect">
            <a:avLst/>
          </a:prstGeom>
          <a:noFill/>
        </p:spPr>
        <p:txBody>
          <a:bodyPr wrap="square" rtlCol="0">
            <a:spAutoFit/>
          </a:bodyPr>
          <a:lstStyle/>
          <a:p>
            <a:r>
              <a:rPr lang="nl-NL" sz="2000" b="1" dirty="0">
                <a:latin typeface="Barlow" panose="00000500000000000000" pitchFamily="2" charset="0"/>
              </a:rPr>
              <a:t>Samenwerkingspartners</a:t>
            </a:r>
          </a:p>
          <a:p>
            <a:endParaRPr lang="nl-NL" sz="1600" dirty="0">
              <a:latin typeface="Barlow" panose="00000500000000000000" pitchFamily="2" charset="0"/>
            </a:endParaRPr>
          </a:p>
          <a:p>
            <a:r>
              <a:rPr lang="nl-NL" sz="1600" dirty="0">
                <a:latin typeface="Barlow" panose="00000500000000000000" pitchFamily="2" charset="0"/>
              </a:rPr>
              <a:t>We noemen onder andere:</a:t>
            </a:r>
          </a:p>
          <a:p>
            <a:pPr marL="285744" indent="-285744">
              <a:buFont typeface="Arial" panose="020B0604020202020204" pitchFamily="34" charset="0"/>
              <a:buChar char="•"/>
            </a:pPr>
            <a:r>
              <a:rPr lang="nl-NL" sz="1600" dirty="0" err="1">
                <a:latin typeface="Barlow" panose="00000500000000000000" pitchFamily="2" charset="0"/>
              </a:rPr>
              <a:t>Avres</a:t>
            </a:r>
            <a:endParaRPr lang="nl-NL" sz="1600" dirty="0">
              <a:latin typeface="Barlow" panose="00000500000000000000" pitchFamily="2" charset="0"/>
            </a:endParaRPr>
          </a:p>
          <a:p>
            <a:pPr marL="285744" indent="-285744">
              <a:buFont typeface="Arial" panose="020B0604020202020204" pitchFamily="34" charset="0"/>
              <a:buChar char="•"/>
            </a:pPr>
            <a:r>
              <a:rPr lang="nl-NL" sz="1600" dirty="0">
                <a:latin typeface="Barlow" panose="00000500000000000000" pitchFamily="2" charset="0"/>
              </a:rPr>
              <a:t>gemeente Gorinchem en de omliggende gemeenten Altena, Hardinxveld-Giessendam, Molenlanden en </a:t>
            </a:r>
            <a:r>
              <a:rPr lang="nl-NL" sz="1600" dirty="0" err="1">
                <a:latin typeface="Barlow" panose="00000500000000000000" pitchFamily="2" charset="0"/>
              </a:rPr>
              <a:t>Vijfheerenlanden</a:t>
            </a:r>
            <a:endParaRPr lang="nl-NL" sz="1600" dirty="0">
              <a:latin typeface="Barlow" panose="00000500000000000000" pitchFamily="2" charset="0"/>
            </a:endParaRPr>
          </a:p>
          <a:p>
            <a:pPr marL="285744" indent="-285744">
              <a:buFont typeface="Arial" panose="020B0604020202020204" pitchFamily="34" charset="0"/>
              <a:buChar char="•"/>
            </a:pPr>
            <a:r>
              <a:rPr lang="nl-NL" sz="1600" dirty="0" err="1">
                <a:latin typeface="Barlow" panose="00000500000000000000" pitchFamily="2" charset="0"/>
              </a:rPr>
              <a:t>Quiet</a:t>
            </a:r>
            <a:endParaRPr lang="nl-NL" sz="1600" dirty="0">
              <a:latin typeface="Barlow" panose="00000500000000000000" pitchFamily="2" charset="0"/>
            </a:endParaRPr>
          </a:p>
          <a:p>
            <a:pPr marL="285744" indent="-285744">
              <a:buFont typeface="Arial" panose="020B0604020202020204" pitchFamily="34" charset="0"/>
              <a:buChar char="•"/>
            </a:pPr>
            <a:r>
              <a:rPr lang="nl-NL" sz="1600" dirty="0">
                <a:latin typeface="Barlow" panose="00000500000000000000" pitchFamily="2" charset="0"/>
              </a:rPr>
              <a:t>Werkzaak Rivierenland</a:t>
            </a:r>
          </a:p>
          <a:p>
            <a:pPr marL="285744" indent="-285744">
              <a:buFont typeface="Arial" panose="020B0604020202020204" pitchFamily="34" charset="0"/>
              <a:buChar char="•"/>
            </a:pPr>
            <a:r>
              <a:rPr lang="nl-NL" sz="1600" dirty="0">
                <a:latin typeface="Barlow" panose="00000500000000000000" pitchFamily="2" charset="0"/>
              </a:rPr>
              <a:t>Werkcentrum Gorinchem, Molenlanden en </a:t>
            </a:r>
            <a:r>
              <a:rPr lang="nl-NL" sz="1600" dirty="0" err="1">
                <a:latin typeface="Barlow" panose="00000500000000000000" pitchFamily="2" charset="0"/>
              </a:rPr>
              <a:t>Vijfheerenlanden</a:t>
            </a:r>
            <a:endParaRPr lang="nl-NL" sz="1600" dirty="0">
              <a:latin typeface="Barlow" panose="00000500000000000000" pitchFamily="2" charset="0"/>
            </a:endParaRPr>
          </a:p>
          <a:p>
            <a:pPr marL="285744" indent="-285744">
              <a:buFont typeface="Arial" panose="020B0604020202020204" pitchFamily="34" charset="0"/>
              <a:buChar char="•"/>
            </a:pPr>
            <a:r>
              <a:rPr lang="nl-NL" sz="1600" dirty="0">
                <a:latin typeface="Barlow" panose="00000500000000000000" pitchFamily="2" charset="0"/>
              </a:rPr>
              <a:t>Maarten Boot Bewegen Werkt</a:t>
            </a:r>
          </a:p>
          <a:p>
            <a:pPr marL="285744" indent="-285744">
              <a:buFont typeface="Arial" panose="020B0604020202020204" pitchFamily="34" charset="0"/>
              <a:buChar char="•"/>
            </a:pPr>
            <a:r>
              <a:rPr lang="nl-NL" sz="1600" dirty="0">
                <a:latin typeface="Barlow" panose="00000500000000000000" pitchFamily="2" charset="0"/>
              </a:rPr>
              <a:t>Kozakkenboys4ALL, Philadelphia</a:t>
            </a:r>
          </a:p>
          <a:p>
            <a:pPr marL="285744" indent="-285744">
              <a:buFont typeface="Arial" panose="020B0604020202020204" pitchFamily="34" charset="0"/>
              <a:buChar char="•"/>
            </a:pPr>
            <a:r>
              <a:rPr lang="nl-NL" sz="1600" dirty="0">
                <a:latin typeface="Barlow" panose="00000500000000000000" pitchFamily="2" charset="0"/>
              </a:rPr>
              <a:t>UWV</a:t>
            </a:r>
          </a:p>
          <a:p>
            <a:pPr marL="285744" indent="-285744">
              <a:buFont typeface="Arial" panose="020B0604020202020204" pitchFamily="34" charset="0"/>
              <a:buChar char="•"/>
            </a:pPr>
            <a:r>
              <a:rPr lang="nl-NL" sz="1600" dirty="0">
                <a:latin typeface="Barlow" panose="00000500000000000000" pitchFamily="2" charset="0"/>
              </a:rPr>
              <a:t>Kappersopleiding ROC Da Vinci</a:t>
            </a:r>
          </a:p>
          <a:p>
            <a:pPr marL="285744" indent="-285744">
              <a:buFont typeface="Arial" panose="020B0604020202020204" pitchFamily="34" charset="0"/>
              <a:buChar char="•"/>
            </a:pPr>
            <a:r>
              <a:rPr lang="nl-NL" sz="1600" dirty="0">
                <a:latin typeface="Barlow" panose="00000500000000000000" pitchFamily="2" charset="0"/>
              </a:rPr>
              <a:t>Douglas</a:t>
            </a:r>
          </a:p>
          <a:p>
            <a:pPr marL="285744" indent="-285744">
              <a:buFont typeface="Arial" panose="020B0604020202020204" pitchFamily="34" charset="0"/>
              <a:buChar char="•"/>
            </a:pPr>
            <a:r>
              <a:rPr lang="nl-NL" sz="1600" dirty="0">
                <a:latin typeface="Barlow" panose="00000500000000000000" pitchFamily="2" charset="0"/>
              </a:rPr>
              <a:t>Vrijwilligerssteunpunt Gorinchem</a:t>
            </a:r>
          </a:p>
          <a:p>
            <a:pPr marL="285744" indent="-285744">
              <a:buFont typeface="Arial" panose="020B0604020202020204" pitchFamily="34" charset="0"/>
              <a:buChar char="•"/>
            </a:pPr>
            <a:r>
              <a:rPr lang="nl-NL" sz="1600" dirty="0">
                <a:latin typeface="Barlow" panose="00000500000000000000" pitchFamily="2" charset="0"/>
              </a:rPr>
              <a:t>Voedselbanken Gorinchem en Leerdam.</a:t>
            </a:r>
          </a:p>
        </p:txBody>
      </p:sp>
    </p:spTree>
    <p:extLst>
      <p:ext uri="{BB962C8B-B14F-4D97-AF65-F5344CB8AC3E}">
        <p14:creationId xmlns:p14="http://schemas.microsoft.com/office/powerpoint/2010/main" val="3339076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95996-B24C-F0E3-1AC7-191B67B8E9D0}"/>
            </a:ext>
          </a:extLst>
        </p:cNvPr>
        <p:cNvGrpSpPr/>
        <p:nvPr/>
      </p:nvGrpSpPr>
      <p:grpSpPr>
        <a:xfrm>
          <a:off x="0" y="0"/>
          <a:ext cx="0" cy="0"/>
          <a:chOff x="0" y="0"/>
          <a:chExt cx="0" cy="0"/>
        </a:xfrm>
      </p:grpSpPr>
      <p:pic>
        <p:nvPicPr>
          <p:cNvPr id="17" name="Afbeelding 16">
            <a:extLst>
              <a:ext uri="{FF2B5EF4-FFF2-40B4-BE49-F238E27FC236}">
                <a16:creationId xmlns:a16="http://schemas.microsoft.com/office/drawing/2014/main" id="{9EDC2E22-9044-CB1A-D94E-6FC36DE18F5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594361" y="0"/>
            <a:ext cx="14574575" cy="6858000"/>
          </a:xfrm>
          <a:prstGeom prst="rect">
            <a:avLst/>
          </a:prstGeom>
        </p:spPr>
      </p:pic>
      <p:pic>
        <p:nvPicPr>
          <p:cNvPr id="3" name="Afbeelding 2">
            <a:extLst>
              <a:ext uri="{FF2B5EF4-FFF2-40B4-BE49-F238E27FC236}">
                <a16:creationId xmlns:a16="http://schemas.microsoft.com/office/drawing/2014/main" id="{145C57CD-EB05-C2C2-E2A9-4CD003CF1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362" y="-77372"/>
            <a:ext cx="4585150" cy="6935372"/>
          </a:xfrm>
          <a:prstGeom prst="rect">
            <a:avLst/>
          </a:prstGeom>
        </p:spPr>
      </p:pic>
      <p:sp>
        <p:nvSpPr>
          <p:cNvPr id="6" name="Tekstvak 5">
            <a:extLst>
              <a:ext uri="{FF2B5EF4-FFF2-40B4-BE49-F238E27FC236}">
                <a16:creationId xmlns:a16="http://schemas.microsoft.com/office/drawing/2014/main" id="{9D844849-C321-3CCA-6FC7-89D81E8FDDDF}"/>
              </a:ext>
            </a:extLst>
          </p:cNvPr>
          <p:cNvSpPr txBox="1"/>
          <p:nvPr/>
        </p:nvSpPr>
        <p:spPr>
          <a:xfrm>
            <a:off x="1990788" y="218856"/>
            <a:ext cx="8510672" cy="5386090"/>
          </a:xfrm>
          <a:prstGeom prst="rect">
            <a:avLst/>
          </a:prstGeom>
          <a:noFill/>
        </p:spPr>
        <p:txBody>
          <a:bodyPr wrap="square" rtlCol="0">
            <a:spAutoFit/>
          </a:bodyPr>
          <a:lstStyle/>
          <a:p>
            <a:r>
              <a:rPr lang="nl-NL" sz="2000" b="1" dirty="0">
                <a:latin typeface="Barlow" panose="00000500000000000000" pitchFamily="2" charset="0"/>
              </a:rPr>
              <a:t>PR</a:t>
            </a:r>
          </a:p>
          <a:p>
            <a:endParaRPr lang="nl-NL" sz="2000" dirty="0">
              <a:latin typeface="Barlow" panose="00000500000000000000" pitchFamily="2" charset="0"/>
            </a:endParaRPr>
          </a:p>
          <a:p>
            <a:r>
              <a:rPr lang="nl-NL" sz="1600" dirty="0">
                <a:latin typeface="Barlow" panose="00000500000000000000" pitchFamily="2" charset="0"/>
              </a:rPr>
              <a:t>We hebben onszelf onder meer laten zien en horen in het Taalcafé van de Bibliotheek in Gorinchem, bij Werkend Altena 2025, tijdens de </a:t>
            </a:r>
            <a:r>
              <a:rPr lang="nl-NL" sz="1600" dirty="0" err="1">
                <a:latin typeface="Barlow" panose="00000500000000000000" pitchFamily="2" charset="0"/>
              </a:rPr>
              <a:t>Inspiratiedag</a:t>
            </a:r>
            <a:r>
              <a:rPr lang="nl-NL" sz="1600" dirty="0">
                <a:latin typeface="Barlow" panose="00000500000000000000" pitchFamily="2" charset="0"/>
              </a:rPr>
              <a:t> UWV Drechtsteden, Gorinchem en Rivierenland, bij de netwerkbijeenkomsten Integrale Samenlevingsvisie Gorinchem, bij de oprichting van </a:t>
            </a:r>
            <a:r>
              <a:rPr lang="nl-NL" sz="1600" dirty="0" err="1">
                <a:latin typeface="Barlow" panose="00000500000000000000" pitchFamily="2" charset="0"/>
              </a:rPr>
              <a:t>SchuldHulpMaatje</a:t>
            </a:r>
            <a:r>
              <a:rPr lang="nl-NL" sz="1600" dirty="0">
                <a:latin typeface="Barlow" panose="00000500000000000000" pitchFamily="2" charset="0"/>
              </a:rPr>
              <a:t> Gorinchem en bij netwerkbijeenkomsten voor organisaties in het sociaal domein in Hardinxveld-Giessendam. </a:t>
            </a:r>
          </a:p>
          <a:p>
            <a:endParaRPr lang="nl-NL" sz="1600" dirty="0">
              <a:latin typeface="Barlow" panose="00000500000000000000" pitchFamily="2" charset="0"/>
            </a:endParaRPr>
          </a:p>
          <a:p>
            <a:r>
              <a:rPr lang="nl-NL" sz="1600" dirty="0">
                <a:latin typeface="Barlow" panose="00000500000000000000" pitchFamily="2" charset="0"/>
              </a:rPr>
              <a:t>Regionale kranten en de online krant Gorinchem24.NL hebben berichten over onze sales geplaatst. </a:t>
            </a:r>
          </a:p>
          <a:p>
            <a:r>
              <a:rPr lang="nl-NL" sz="1600" dirty="0">
                <a:latin typeface="Barlow" panose="00000500000000000000" pitchFamily="2" charset="0"/>
              </a:rPr>
              <a:t>Ook laten we meer van ons horen door de uitgifte van een digitale nieuwsbrief, vier maal per jaar.</a:t>
            </a:r>
          </a:p>
          <a:p>
            <a:endParaRPr lang="nl-NL" sz="1600" dirty="0">
              <a:latin typeface="Barlow" panose="00000500000000000000" pitchFamily="2" charset="0"/>
            </a:endParaRPr>
          </a:p>
          <a:p>
            <a:r>
              <a:rPr lang="nl-NL" sz="1600" dirty="0">
                <a:latin typeface="Barlow" panose="00000500000000000000" pitchFamily="2" charset="0"/>
              </a:rPr>
              <a:t>In het kader van de week van de armoede hebben we de </a:t>
            </a:r>
          </a:p>
          <a:p>
            <a:r>
              <a:rPr lang="nl-NL" sz="1600" dirty="0">
                <a:latin typeface="Barlow" panose="00000500000000000000" pitchFamily="2" charset="0"/>
              </a:rPr>
              <a:t>winkeldeuren twee dagdelen open gedaan.</a:t>
            </a:r>
          </a:p>
          <a:p>
            <a:endParaRPr lang="nl-NL" sz="1600" dirty="0">
              <a:latin typeface="Barlow" panose="00000500000000000000" pitchFamily="2" charset="0"/>
            </a:endParaRPr>
          </a:p>
          <a:p>
            <a:r>
              <a:rPr lang="nl-NL" sz="1600" dirty="0">
                <a:latin typeface="Barlow" panose="00000500000000000000" pitchFamily="2" charset="0"/>
              </a:rPr>
              <a:t>En natuurlijk zijn we actief op de sociale media. </a:t>
            </a:r>
          </a:p>
          <a:p>
            <a:r>
              <a:rPr lang="nl-NL" sz="1600" dirty="0">
                <a:latin typeface="Barlow" panose="00000500000000000000" pitchFamily="2" charset="0"/>
              </a:rPr>
              <a:t>We merken dat onze naamsbekendheid groter wordt door het </a:t>
            </a:r>
          </a:p>
          <a:p>
            <a:r>
              <a:rPr lang="nl-NL" sz="1600" dirty="0">
                <a:latin typeface="Barlow" panose="00000500000000000000" pitchFamily="2" charset="0"/>
              </a:rPr>
              <a:t>toenemende aantal kledingdonaties en doordat steeds meer </a:t>
            </a:r>
          </a:p>
          <a:p>
            <a:r>
              <a:rPr lang="nl-NL" sz="1600" dirty="0">
                <a:latin typeface="Barlow" panose="00000500000000000000" pitchFamily="2" charset="0"/>
              </a:rPr>
              <a:t>mensen op eigen initiatief de weg naar ons voor een kosteloze </a:t>
            </a:r>
          </a:p>
          <a:p>
            <a:r>
              <a:rPr lang="nl-NL" sz="1600" dirty="0">
                <a:latin typeface="Barlow" panose="00000500000000000000" pitchFamily="2" charset="0"/>
              </a:rPr>
              <a:t>kleedsessie weten te vinden.</a:t>
            </a:r>
          </a:p>
        </p:txBody>
      </p:sp>
      <p:pic>
        <p:nvPicPr>
          <p:cNvPr id="7" name="Afbeelding 6">
            <a:extLst>
              <a:ext uri="{FF2B5EF4-FFF2-40B4-BE49-F238E27FC236}">
                <a16:creationId xmlns:a16="http://schemas.microsoft.com/office/drawing/2014/main" id="{A344E1AA-7788-493D-A7DF-83B4D78D52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6563" y="3429000"/>
            <a:ext cx="3205213" cy="3105495"/>
          </a:xfrm>
          <a:prstGeom prst="rect">
            <a:avLst/>
          </a:prstGeom>
        </p:spPr>
      </p:pic>
    </p:spTree>
    <p:extLst>
      <p:ext uri="{BB962C8B-B14F-4D97-AF65-F5344CB8AC3E}">
        <p14:creationId xmlns:p14="http://schemas.microsoft.com/office/powerpoint/2010/main" val="289405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B357C-469C-BF8C-B2F5-20EA53CC9D03}"/>
            </a:ext>
          </a:extLst>
        </p:cNvPr>
        <p:cNvGrpSpPr/>
        <p:nvPr/>
      </p:nvGrpSpPr>
      <p:grpSpPr>
        <a:xfrm>
          <a:off x="0" y="0"/>
          <a:ext cx="0" cy="0"/>
          <a:chOff x="0" y="0"/>
          <a:chExt cx="0" cy="0"/>
        </a:xfrm>
      </p:grpSpPr>
      <p:pic>
        <p:nvPicPr>
          <p:cNvPr id="17" name="Afbeelding 16">
            <a:extLst>
              <a:ext uri="{FF2B5EF4-FFF2-40B4-BE49-F238E27FC236}">
                <a16:creationId xmlns:a16="http://schemas.microsoft.com/office/drawing/2014/main" id="{7DA7616F-A061-6BAC-22A1-B482BA89DE5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594361" y="0"/>
            <a:ext cx="14574575" cy="6858000"/>
          </a:xfrm>
          <a:prstGeom prst="rect">
            <a:avLst/>
          </a:prstGeom>
        </p:spPr>
      </p:pic>
      <p:pic>
        <p:nvPicPr>
          <p:cNvPr id="3" name="Afbeelding 2">
            <a:extLst>
              <a:ext uri="{FF2B5EF4-FFF2-40B4-BE49-F238E27FC236}">
                <a16:creationId xmlns:a16="http://schemas.microsoft.com/office/drawing/2014/main" id="{31ACEFB4-330B-0C84-24CF-C130B68BC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362" y="-77372"/>
            <a:ext cx="4585150" cy="6935372"/>
          </a:xfrm>
          <a:prstGeom prst="rect">
            <a:avLst/>
          </a:prstGeom>
        </p:spPr>
      </p:pic>
      <p:sp>
        <p:nvSpPr>
          <p:cNvPr id="6" name="Tekstvak 5">
            <a:extLst>
              <a:ext uri="{FF2B5EF4-FFF2-40B4-BE49-F238E27FC236}">
                <a16:creationId xmlns:a16="http://schemas.microsoft.com/office/drawing/2014/main" id="{938D1EFD-DA86-01AC-7516-35DE16FB7CD8}"/>
              </a:ext>
            </a:extLst>
          </p:cNvPr>
          <p:cNvSpPr txBox="1"/>
          <p:nvPr/>
        </p:nvSpPr>
        <p:spPr>
          <a:xfrm>
            <a:off x="1990788" y="322451"/>
            <a:ext cx="7963917" cy="2185214"/>
          </a:xfrm>
          <a:prstGeom prst="rect">
            <a:avLst/>
          </a:prstGeom>
          <a:noFill/>
        </p:spPr>
        <p:txBody>
          <a:bodyPr wrap="square" rtlCol="0">
            <a:spAutoFit/>
          </a:bodyPr>
          <a:lstStyle/>
          <a:p>
            <a:r>
              <a:rPr lang="nl-NL" sz="2000" b="1" dirty="0">
                <a:latin typeface="Barlow" panose="00000500000000000000" pitchFamily="2" charset="0"/>
              </a:rPr>
              <a:t>Sale</a:t>
            </a:r>
          </a:p>
          <a:p>
            <a:endParaRPr lang="nl-NL" sz="2000" dirty="0">
              <a:latin typeface="Barlow" panose="00000500000000000000" pitchFamily="2" charset="0"/>
            </a:endParaRPr>
          </a:p>
          <a:p>
            <a:r>
              <a:rPr lang="nl-NL" sz="1600" dirty="0">
                <a:latin typeface="Barlow" panose="00000500000000000000" pitchFamily="2" charset="0"/>
              </a:rPr>
              <a:t>Voor het eerst hebben we in het voorjaar een sale gehouden, alleen voor dameskleding. Na deze try-out hebben we de smaak te pakken gekregen en in het najaar een sale voor dames- en herenkleding en accessoires gehouden. Het was een groot succes.</a:t>
            </a:r>
          </a:p>
          <a:p>
            <a:endParaRPr lang="nl-NL" sz="1600" dirty="0">
              <a:latin typeface="Barlow" panose="00000500000000000000" pitchFamily="2" charset="0"/>
            </a:endParaRPr>
          </a:p>
          <a:p>
            <a:r>
              <a:rPr lang="nl-NL" sz="1600" dirty="0">
                <a:latin typeface="Barlow" panose="00000500000000000000" pitchFamily="2" charset="0"/>
              </a:rPr>
              <a:t>Met de sales maken we ruimte vrij voor nieuwe kleding en wordt onze financiële situatie verbeterd.</a:t>
            </a:r>
          </a:p>
        </p:txBody>
      </p:sp>
      <p:pic>
        <p:nvPicPr>
          <p:cNvPr id="4" name="Afbeelding 3">
            <a:extLst>
              <a:ext uri="{FF2B5EF4-FFF2-40B4-BE49-F238E27FC236}">
                <a16:creationId xmlns:a16="http://schemas.microsoft.com/office/drawing/2014/main" id="{FF977AA3-4C42-5DD3-86E3-25CC942F47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878" y="2830115"/>
            <a:ext cx="4182359" cy="3136769"/>
          </a:xfrm>
          <a:prstGeom prst="rect">
            <a:avLst/>
          </a:prstGeom>
        </p:spPr>
      </p:pic>
      <p:sp>
        <p:nvSpPr>
          <p:cNvPr id="5" name="Explosie: 8 punten 4">
            <a:extLst>
              <a:ext uri="{FF2B5EF4-FFF2-40B4-BE49-F238E27FC236}">
                <a16:creationId xmlns:a16="http://schemas.microsoft.com/office/drawing/2014/main" id="{9BB92086-1273-D8B8-D594-392F2110BDCA}"/>
              </a:ext>
            </a:extLst>
          </p:cNvPr>
          <p:cNvSpPr/>
          <p:nvPr/>
        </p:nvSpPr>
        <p:spPr>
          <a:xfrm>
            <a:off x="6485881" y="4468307"/>
            <a:ext cx="499621" cy="512797"/>
          </a:xfrm>
          <a:prstGeom prst="irregularSeal1">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a:extLst>
              <a:ext uri="{FF2B5EF4-FFF2-40B4-BE49-F238E27FC236}">
                <a16:creationId xmlns:a16="http://schemas.microsoft.com/office/drawing/2014/main" id="{851B1A82-C8C7-A502-B21C-CC603F6D15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6855" y="2830115"/>
            <a:ext cx="2551521" cy="3189401"/>
          </a:xfrm>
          <a:prstGeom prst="rect">
            <a:avLst/>
          </a:prstGeom>
        </p:spPr>
      </p:pic>
    </p:spTree>
    <p:extLst>
      <p:ext uri="{BB962C8B-B14F-4D97-AF65-F5344CB8AC3E}">
        <p14:creationId xmlns:p14="http://schemas.microsoft.com/office/powerpoint/2010/main" val="4033081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FA60C-4C08-8330-E90E-FB672F56927A}"/>
            </a:ext>
          </a:extLst>
        </p:cNvPr>
        <p:cNvGrpSpPr/>
        <p:nvPr/>
      </p:nvGrpSpPr>
      <p:grpSpPr>
        <a:xfrm>
          <a:off x="0" y="0"/>
          <a:ext cx="0" cy="0"/>
          <a:chOff x="0" y="0"/>
          <a:chExt cx="0" cy="0"/>
        </a:xfrm>
      </p:grpSpPr>
      <p:pic>
        <p:nvPicPr>
          <p:cNvPr id="17" name="Afbeelding 16">
            <a:extLst>
              <a:ext uri="{FF2B5EF4-FFF2-40B4-BE49-F238E27FC236}">
                <a16:creationId xmlns:a16="http://schemas.microsoft.com/office/drawing/2014/main" id="{252E8972-958C-B90B-12A8-0F91D13AC97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594361" y="0"/>
            <a:ext cx="14574575" cy="6858000"/>
          </a:xfrm>
          <a:prstGeom prst="rect">
            <a:avLst/>
          </a:prstGeom>
        </p:spPr>
      </p:pic>
      <p:pic>
        <p:nvPicPr>
          <p:cNvPr id="3" name="Afbeelding 2">
            <a:extLst>
              <a:ext uri="{FF2B5EF4-FFF2-40B4-BE49-F238E27FC236}">
                <a16:creationId xmlns:a16="http://schemas.microsoft.com/office/drawing/2014/main" id="{6A81E3B7-0C37-AED8-786B-D9341104F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362" y="-77372"/>
            <a:ext cx="4585150" cy="6935372"/>
          </a:xfrm>
          <a:prstGeom prst="rect">
            <a:avLst/>
          </a:prstGeom>
        </p:spPr>
      </p:pic>
      <p:sp>
        <p:nvSpPr>
          <p:cNvPr id="6" name="Tekstvak 5">
            <a:extLst>
              <a:ext uri="{FF2B5EF4-FFF2-40B4-BE49-F238E27FC236}">
                <a16:creationId xmlns:a16="http://schemas.microsoft.com/office/drawing/2014/main" id="{7F99D0EA-47A0-A5F4-66C3-831F1D25BEF7}"/>
              </a:ext>
            </a:extLst>
          </p:cNvPr>
          <p:cNvSpPr txBox="1"/>
          <p:nvPr/>
        </p:nvSpPr>
        <p:spPr>
          <a:xfrm>
            <a:off x="1990788" y="296518"/>
            <a:ext cx="8161880" cy="2431435"/>
          </a:xfrm>
          <a:prstGeom prst="rect">
            <a:avLst/>
          </a:prstGeom>
          <a:noFill/>
        </p:spPr>
        <p:txBody>
          <a:bodyPr wrap="square" rtlCol="0">
            <a:spAutoFit/>
          </a:bodyPr>
          <a:lstStyle/>
          <a:p>
            <a:r>
              <a:rPr lang="nl-NL" sz="2000" b="1" dirty="0">
                <a:latin typeface="Barlow" panose="00000500000000000000" pitchFamily="2" charset="0"/>
              </a:rPr>
              <a:t>Inrichting winkel</a:t>
            </a:r>
          </a:p>
          <a:p>
            <a:endParaRPr lang="nl-NL" sz="2000" dirty="0">
              <a:latin typeface="Barlow" panose="00000500000000000000" pitchFamily="2" charset="0"/>
            </a:endParaRPr>
          </a:p>
          <a:p>
            <a:r>
              <a:rPr lang="nl-NL" sz="1600" dirty="0">
                <a:latin typeface="Barlow" panose="00000500000000000000" pitchFamily="2" charset="0"/>
              </a:rPr>
              <a:t>Een groep studenten van </a:t>
            </a:r>
            <a:r>
              <a:rPr lang="nl-NL" sz="1600" dirty="0" err="1">
                <a:latin typeface="Barlow" panose="00000500000000000000" pitchFamily="2" charset="0"/>
              </a:rPr>
              <a:t>Nimeto</a:t>
            </a:r>
            <a:r>
              <a:rPr lang="nl-NL" sz="1600" dirty="0">
                <a:latin typeface="Barlow" panose="00000500000000000000" pitchFamily="2" charset="0"/>
              </a:rPr>
              <a:t> heeft als project onze winkelinrichting beoordeeld en voorstellen gedaan voor verbetering. Met hun tips zijn we met een groep vrijwilligers verbeteringen aan het doorvoeren. </a:t>
            </a:r>
          </a:p>
          <a:p>
            <a:r>
              <a:rPr lang="nl-NL" sz="1600" dirty="0">
                <a:latin typeface="Barlow" panose="00000500000000000000" pitchFamily="2" charset="0"/>
              </a:rPr>
              <a:t>Van </a:t>
            </a:r>
            <a:r>
              <a:rPr lang="nl-NL" sz="1600" dirty="0" err="1">
                <a:latin typeface="Barlow" panose="00000500000000000000" pitchFamily="2" charset="0"/>
              </a:rPr>
              <a:t>Norah</a:t>
            </a:r>
            <a:r>
              <a:rPr lang="nl-NL" sz="1600" dirty="0">
                <a:latin typeface="Barlow" panose="00000500000000000000" pitchFamily="2" charset="0"/>
              </a:rPr>
              <a:t> in Gorinchem hebben we een kledingrek en een </a:t>
            </a:r>
            <a:r>
              <a:rPr lang="nl-NL" sz="1600" dirty="0" err="1">
                <a:latin typeface="Barlow" panose="00000500000000000000" pitchFamily="2" charset="0"/>
              </a:rPr>
              <a:t>accessoirerek</a:t>
            </a:r>
            <a:r>
              <a:rPr lang="nl-NL" sz="1600" dirty="0">
                <a:latin typeface="Barlow" panose="00000500000000000000" pitchFamily="2" charset="0"/>
              </a:rPr>
              <a:t> ontvangen.</a:t>
            </a:r>
          </a:p>
          <a:p>
            <a:r>
              <a:rPr lang="nl-NL" sz="1600" dirty="0">
                <a:latin typeface="Barlow" panose="00000500000000000000" pitchFamily="2" charset="0"/>
              </a:rPr>
              <a:t>De acht stoelen beneden in de winkel waren onveilig geworden. We hebben voor weinig geld mooie tweedehandse op de kop kunnen tikken.</a:t>
            </a:r>
          </a:p>
          <a:p>
            <a:endParaRPr lang="nl-NL" sz="1600" dirty="0">
              <a:latin typeface="Barlow" panose="00000500000000000000" pitchFamily="2" charset="0"/>
            </a:endParaRPr>
          </a:p>
        </p:txBody>
      </p:sp>
      <p:pic>
        <p:nvPicPr>
          <p:cNvPr id="4" name="Afbeelding 3">
            <a:extLst>
              <a:ext uri="{FF2B5EF4-FFF2-40B4-BE49-F238E27FC236}">
                <a16:creationId xmlns:a16="http://schemas.microsoft.com/office/drawing/2014/main" id="{70B0FB45-CBC5-A54A-B724-9F0C7C1AE7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9966" y="2805325"/>
            <a:ext cx="4003247" cy="3002435"/>
          </a:xfrm>
          <a:prstGeom prst="rect">
            <a:avLst/>
          </a:prstGeom>
        </p:spPr>
      </p:pic>
      <p:pic>
        <p:nvPicPr>
          <p:cNvPr id="7" name="Afbeelding 6">
            <a:extLst>
              <a:ext uri="{FF2B5EF4-FFF2-40B4-BE49-F238E27FC236}">
                <a16:creationId xmlns:a16="http://schemas.microsoft.com/office/drawing/2014/main" id="{6A648564-5F33-B305-3588-F469C6ACF1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6174" y="2814329"/>
            <a:ext cx="4003247" cy="3002434"/>
          </a:xfrm>
          <a:prstGeom prst="rect">
            <a:avLst/>
          </a:prstGeom>
        </p:spPr>
      </p:pic>
    </p:spTree>
    <p:extLst>
      <p:ext uri="{BB962C8B-B14F-4D97-AF65-F5344CB8AC3E}">
        <p14:creationId xmlns:p14="http://schemas.microsoft.com/office/powerpoint/2010/main" val="2711326310"/>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113</TotalTime>
  <Words>1391</Words>
  <Application>Microsoft Office PowerPoint</Application>
  <PresentationFormat>Diavoorstelling (4:3)</PresentationFormat>
  <Paragraphs>142</Paragraphs>
  <Slides>11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Barlow</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Els Bakker</dc:creator>
  <cp:lastModifiedBy>Els Bakker</cp:lastModifiedBy>
  <cp:revision>11</cp:revision>
  <dcterms:created xsi:type="dcterms:W3CDTF">2026-02-17T21:24:32Z</dcterms:created>
  <dcterms:modified xsi:type="dcterms:W3CDTF">2026-03-10T19:19:35Z</dcterms:modified>
</cp:coreProperties>
</file>